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6" r:id="rId5"/>
    <p:sldId id="265" r:id="rId6"/>
    <p:sldId id="264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697B34-5654-92FB-9DCA-AD06CA0C85CB}" v="1" dt="2022-03-25T15:46:06.5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52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2D9A-2C66-48D2-B6B5-DEE0A0A142E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4FAD-02D4-4991-BC35-BFCA49B16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30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2D9A-2C66-48D2-B6B5-DEE0A0A142E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4FAD-02D4-4991-BC35-BFCA49B16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08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2D9A-2C66-48D2-B6B5-DEE0A0A142E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4FAD-02D4-4991-BC35-BFCA49B16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9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2D9A-2C66-48D2-B6B5-DEE0A0A142E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4FAD-02D4-4991-BC35-BFCA49B16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45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2D9A-2C66-48D2-B6B5-DEE0A0A142E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4FAD-02D4-4991-BC35-BFCA49B16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19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2D9A-2C66-48D2-B6B5-DEE0A0A142E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4FAD-02D4-4991-BC35-BFCA49B16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7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2D9A-2C66-48D2-B6B5-DEE0A0A142E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4FAD-02D4-4991-BC35-BFCA49B16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7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2D9A-2C66-48D2-B6B5-DEE0A0A142E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4FAD-02D4-4991-BC35-BFCA49B16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52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2D9A-2C66-48D2-B6B5-DEE0A0A142E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4FAD-02D4-4991-BC35-BFCA49B16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69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2D9A-2C66-48D2-B6B5-DEE0A0A142E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4FAD-02D4-4991-BC35-BFCA49B16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8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2D9A-2C66-48D2-B6B5-DEE0A0A142E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4FAD-02D4-4991-BC35-BFCA49B16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22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02D9A-2C66-48D2-B6B5-DEE0A0A142E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44FAD-02D4-4991-BC35-BFCA49B16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Cinzel Decorative" panose="00000500000000000000" pitchFamily="2" charset="0"/>
              </a:rPr>
              <a:t>WE HAVE BEEN CALLED </a:t>
            </a:r>
            <a:br>
              <a:rPr lang="en-US" b="1" dirty="0">
                <a:solidFill>
                  <a:schemeClr val="bg1"/>
                </a:solidFill>
                <a:latin typeface="Cinzel Decorative" panose="00000500000000000000" pitchFamily="2" charset="0"/>
              </a:rPr>
            </a:br>
            <a:r>
              <a:rPr lang="en-US" b="1" dirty="0">
                <a:solidFill>
                  <a:schemeClr val="bg1"/>
                </a:solidFill>
                <a:latin typeface="Cinzel Decorative" panose="00000500000000000000" pitchFamily="2" charset="0"/>
              </a:rPr>
              <a:t>TO THIS HOUR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inzel Decorative" panose="00000500000000000000" pitchFamily="2" charset="0"/>
              </a:rPr>
              <a:t>Opening Prayer Wednesday March 30</a:t>
            </a:r>
            <a:r>
              <a:rPr lang="en-US" b="1" baseline="30000" dirty="0">
                <a:solidFill>
                  <a:schemeClr val="bg1"/>
                </a:solidFill>
                <a:latin typeface="Cinzel Decorative" panose="00000500000000000000" pitchFamily="2" charset="0"/>
              </a:rPr>
              <a:t>th</a:t>
            </a:r>
            <a:r>
              <a:rPr lang="en-US" b="1" dirty="0">
                <a:solidFill>
                  <a:schemeClr val="bg1"/>
                </a:solidFill>
                <a:latin typeface="Cinzel Decorative" panose="00000500000000000000" pitchFamily="2" charset="0"/>
              </a:rPr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2618807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7597" y="156845"/>
            <a:ext cx="4389261" cy="5653406"/>
          </a:xfrm>
          <a:solidFill>
            <a:schemeClr val="tx1">
              <a:alpha val="71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400" i="1" dirty="0">
                <a:solidFill>
                  <a:schemeClr val="bg1"/>
                </a:solidFill>
              </a:rPr>
              <a:t>Now is the Time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400" dirty="0">
                <a:solidFill>
                  <a:schemeClr val="bg1"/>
                </a:solidFill>
              </a:rPr>
              <a:t>Now is the time</a:t>
            </a:r>
            <a:br>
              <a:rPr lang="en-US" sz="3400" dirty="0">
                <a:solidFill>
                  <a:schemeClr val="bg1"/>
                </a:solidFill>
              </a:rPr>
            </a:br>
            <a:r>
              <a:rPr lang="en-US" sz="3400" dirty="0">
                <a:solidFill>
                  <a:schemeClr val="bg1"/>
                </a:solidFill>
              </a:rPr>
              <a:t>and we are the ones</a:t>
            </a:r>
            <a:br>
              <a:rPr lang="en-US" sz="3400" dirty="0">
                <a:solidFill>
                  <a:schemeClr val="bg1"/>
                </a:solidFill>
              </a:rPr>
            </a:br>
            <a:r>
              <a:rPr lang="en-US" sz="3400" dirty="0">
                <a:solidFill>
                  <a:schemeClr val="bg1"/>
                </a:solidFill>
              </a:rPr>
              <a:t>to speak out for justice,</a:t>
            </a:r>
            <a:br>
              <a:rPr lang="en-US" sz="3400" dirty="0">
                <a:solidFill>
                  <a:schemeClr val="bg1"/>
                </a:solidFill>
              </a:rPr>
            </a:br>
            <a:r>
              <a:rPr lang="en-US" sz="3400" dirty="0">
                <a:solidFill>
                  <a:schemeClr val="bg1"/>
                </a:solidFill>
              </a:rPr>
              <a:t>for mercy and truth.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400" dirty="0">
                <a:solidFill>
                  <a:schemeClr val="bg1"/>
                </a:solidFill>
              </a:rPr>
              <a:t>Now is the time</a:t>
            </a:r>
            <a:br>
              <a:rPr lang="en-US" sz="3400" dirty="0">
                <a:solidFill>
                  <a:schemeClr val="bg1"/>
                </a:solidFill>
              </a:rPr>
            </a:br>
            <a:r>
              <a:rPr lang="en-US" sz="3400" dirty="0">
                <a:solidFill>
                  <a:schemeClr val="bg1"/>
                </a:solidFill>
              </a:rPr>
              <a:t>and we are the ones</a:t>
            </a:r>
            <a:br>
              <a:rPr lang="en-US" sz="3400" dirty="0">
                <a:solidFill>
                  <a:schemeClr val="bg1"/>
                </a:solidFill>
              </a:rPr>
            </a:br>
            <a:r>
              <a:rPr lang="en-US" sz="3400" dirty="0">
                <a:solidFill>
                  <a:schemeClr val="bg1"/>
                </a:solidFill>
              </a:rPr>
              <a:t>to live with compassion and lift up all those</a:t>
            </a:r>
            <a:br>
              <a:rPr lang="en-US" sz="3400" dirty="0">
                <a:solidFill>
                  <a:schemeClr val="bg1"/>
                </a:solidFill>
              </a:rPr>
            </a:br>
            <a:r>
              <a:rPr lang="en-US" sz="3400" dirty="0">
                <a:solidFill>
                  <a:schemeClr val="bg1"/>
                </a:solidFill>
              </a:rPr>
              <a:t>with no voice.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3400" dirty="0">
              <a:solidFill>
                <a:schemeClr val="bg1"/>
              </a:solidFill>
            </a:endParaRPr>
          </a:p>
        </p:txBody>
      </p:sp>
      <p:pic>
        <p:nvPicPr>
          <p:cNvPr id="5" name="Now Is the Time vs.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13364" y="1568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9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56153"/>
          </a:xfrm>
          <a:solidFill>
            <a:schemeClr val="tx1">
              <a:alpha val="69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3400" dirty="0">
                <a:solidFill>
                  <a:schemeClr val="bg1"/>
                </a:solidFill>
              </a:rPr>
              <a:t>Who will listen to all the trafficked, abused and assaulted?</a:t>
            </a:r>
          </a:p>
          <a:p>
            <a:pPr marL="0" indent="0">
              <a:buNone/>
            </a:pPr>
            <a:r>
              <a:rPr lang="en-US" sz="3400" dirty="0">
                <a:solidFill>
                  <a:schemeClr val="bg1"/>
                </a:solidFill>
              </a:rPr>
              <a:t>When will we set all of these prisoners free?</a:t>
            </a:r>
          </a:p>
          <a:p>
            <a:pPr marL="0" indent="0">
              <a:buNone/>
            </a:pPr>
            <a:r>
              <a:rPr lang="en-US" sz="3400" dirty="0">
                <a:solidFill>
                  <a:schemeClr val="bg1"/>
                </a:solidFill>
              </a:rPr>
              <a:t>If not now, then when, if not us, then who?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09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7597" y="156845"/>
            <a:ext cx="4389261" cy="5653406"/>
          </a:xfrm>
          <a:solidFill>
            <a:schemeClr val="tx1">
              <a:alpha val="71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400" i="1" dirty="0">
                <a:solidFill>
                  <a:schemeClr val="bg1"/>
                </a:solidFill>
              </a:rPr>
              <a:t>Now is the Time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400" dirty="0">
                <a:solidFill>
                  <a:schemeClr val="bg1"/>
                </a:solidFill>
              </a:rPr>
              <a:t>Now is the time</a:t>
            </a:r>
            <a:br>
              <a:rPr lang="en-US" sz="3400" dirty="0">
                <a:solidFill>
                  <a:schemeClr val="bg1"/>
                </a:solidFill>
              </a:rPr>
            </a:br>
            <a:r>
              <a:rPr lang="en-US" sz="3400" dirty="0">
                <a:solidFill>
                  <a:schemeClr val="bg1"/>
                </a:solidFill>
              </a:rPr>
              <a:t>and we are the ones</a:t>
            </a:r>
            <a:br>
              <a:rPr lang="en-US" sz="3400" dirty="0">
                <a:solidFill>
                  <a:schemeClr val="bg1"/>
                </a:solidFill>
              </a:rPr>
            </a:br>
            <a:r>
              <a:rPr lang="en-US" sz="3400" dirty="0">
                <a:solidFill>
                  <a:schemeClr val="bg1"/>
                </a:solidFill>
              </a:rPr>
              <a:t>to speak out for justice,</a:t>
            </a:r>
            <a:br>
              <a:rPr lang="en-US" sz="3400" dirty="0">
                <a:solidFill>
                  <a:schemeClr val="bg1"/>
                </a:solidFill>
              </a:rPr>
            </a:br>
            <a:r>
              <a:rPr lang="en-US" sz="3400" dirty="0">
                <a:solidFill>
                  <a:schemeClr val="bg1"/>
                </a:solidFill>
              </a:rPr>
              <a:t>for mercy and truth.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400" dirty="0">
                <a:solidFill>
                  <a:schemeClr val="bg1"/>
                </a:solidFill>
              </a:rPr>
              <a:t>Now is the time</a:t>
            </a:r>
            <a:br>
              <a:rPr lang="en-US" sz="3400" dirty="0">
                <a:solidFill>
                  <a:schemeClr val="bg1"/>
                </a:solidFill>
              </a:rPr>
            </a:br>
            <a:r>
              <a:rPr lang="en-US" sz="3400" dirty="0">
                <a:solidFill>
                  <a:schemeClr val="bg1"/>
                </a:solidFill>
              </a:rPr>
              <a:t>and we are the ones</a:t>
            </a:r>
            <a:br>
              <a:rPr lang="en-US" sz="3400" dirty="0">
                <a:solidFill>
                  <a:schemeClr val="bg1"/>
                </a:solidFill>
              </a:rPr>
            </a:br>
            <a:r>
              <a:rPr lang="en-US" sz="3400" dirty="0">
                <a:solidFill>
                  <a:schemeClr val="bg1"/>
                </a:solidFill>
              </a:rPr>
              <a:t>to live with compassion and lift up all those</a:t>
            </a:r>
            <a:br>
              <a:rPr lang="en-US" sz="3400" dirty="0">
                <a:solidFill>
                  <a:schemeClr val="bg1"/>
                </a:solidFill>
              </a:rPr>
            </a:br>
            <a:r>
              <a:rPr lang="en-US" sz="3400" dirty="0">
                <a:solidFill>
                  <a:schemeClr val="bg1"/>
                </a:solidFill>
              </a:rPr>
              <a:t>with no voice.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3400" dirty="0">
              <a:solidFill>
                <a:schemeClr val="bg1"/>
              </a:solidFill>
            </a:endParaRPr>
          </a:p>
        </p:txBody>
      </p:sp>
      <p:pic>
        <p:nvPicPr>
          <p:cNvPr id="5" name="Now Is the Time vs.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13364" y="1568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6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226237"/>
            <a:ext cx="7856483" cy="3631763"/>
          </a:xfrm>
          <a:prstGeom prst="rect">
            <a:avLst/>
          </a:prstGeom>
          <a:solidFill>
            <a:schemeClr val="tx1">
              <a:alpha val="56000"/>
            </a:schemeClr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en-US" sz="3200" b="1" dirty="0">
                <a:solidFill>
                  <a:schemeClr val="bg1"/>
                </a:solidFill>
              </a:rPr>
              <a:t>God Counts on Us</a:t>
            </a:r>
          </a:p>
          <a:p>
            <a:pPr fontAlgn="base"/>
            <a:r>
              <a:rPr lang="en-US" sz="3200" i="1" dirty="0">
                <a:solidFill>
                  <a:schemeClr val="bg1"/>
                </a:solidFill>
              </a:rPr>
              <a:t>Only God creates,</a:t>
            </a:r>
          </a:p>
          <a:p>
            <a:pPr fontAlgn="base"/>
            <a:r>
              <a:rPr lang="en-US" sz="3200" dirty="0">
                <a:solidFill>
                  <a:schemeClr val="bg1"/>
                </a:solidFill>
              </a:rPr>
              <a:t>but we are called to enhance that creation.</a:t>
            </a:r>
          </a:p>
          <a:p>
            <a:pPr fontAlgn="base"/>
            <a:r>
              <a:rPr lang="en-US" sz="3200" i="1" dirty="0">
                <a:solidFill>
                  <a:schemeClr val="bg1"/>
                </a:solidFill>
              </a:rPr>
              <a:t>Only God gives life,</a:t>
            </a:r>
          </a:p>
          <a:p>
            <a:pPr fontAlgn="base"/>
            <a:r>
              <a:rPr lang="en-US" sz="3200" dirty="0">
                <a:solidFill>
                  <a:schemeClr val="bg1"/>
                </a:solidFill>
              </a:rPr>
              <a:t>but we are called to cherish life.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Only God makes to grow,</a:t>
            </a:r>
          </a:p>
          <a:p>
            <a:r>
              <a:rPr lang="en-US" sz="3200" dirty="0">
                <a:solidFill>
                  <a:schemeClr val="bg1"/>
                </a:solidFill>
              </a:rPr>
              <a:t>but we are called to nourish that growth</a:t>
            </a:r>
          </a:p>
        </p:txBody>
      </p:sp>
    </p:spTree>
    <p:extLst>
      <p:ext uri="{BB962C8B-B14F-4D97-AF65-F5344CB8AC3E}">
        <p14:creationId xmlns:p14="http://schemas.microsoft.com/office/powerpoint/2010/main" val="3636500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525218"/>
            <a:ext cx="9614338" cy="3323987"/>
          </a:xfrm>
          <a:prstGeom prst="rect">
            <a:avLst/>
          </a:prstGeom>
          <a:solidFill>
            <a:schemeClr val="tx1">
              <a:alpha val="56000"/>
            </a:schemeClr>
          </a:solidFill>
        </p:spPr>
        <p:txBody>
          <a:bodyPr wrap="square">
            <a:spAutoFit/>
          </a:bodyPr>
          <a:lstStyle/>
          <a:p>
            <a:r>
              <a:rPr lang="en-US" sz="3500" i="1" dirty="0">
                <a:solidFill>
                  <a:schemeClr val="bg1"/>
                </a:solidFill>
              </a:rPr>
              <a:t>Only God gives faith,</a:t>
            </a:r>
          </a:p>
          <a:p>
            <a:r>
              <a:rPr lang="en-US" sz="3500" dirty="0">
                <a:solidFill>
                  <a:schemeClr val="bg1"/>
                </a:solidFill>
              </a:rPr>
              <a:t>but we are called to be signs of God for each other.</a:t>
            </a:r>
          </a:p>
          <a:p>
            <a:r>
              <a:rPr lang="en-US" sz="3500" i="1" dirty="0">
                <a:solidFill>
                  <a:schemeClr val="bg1"/>
                </a:solidFill>
              </a:rPr>
              <a:t>Only God gives love,</a:t>
            </a:r>
          </a:p>
          <a:p>
            <a:r>
              <a:rPr lang="en-US" sz="3500" dirty="0">
                <a:solidFill>
                  <a:schemeClr val="bg1"/>
                </a:solidFill>
              </a:rPr>
              <a:t>but we are called to care for each other.</a:t>
            </a:r>
          </a:p>
          <a:p>
            <a:r>
              <a:rPr lang="en-US" sz="3500" i="1" dirty="0">
                <a:solidFill>
                  <a:schemeClr val="bg1"/>
                </a:solidFill>
              </a:rPr>
              <a:t>Only God gives hope,</a:t>
            </a:r>
          </a:p>
          <a:p>
            <a:r>
              <a:rPr lang="en-US" sz="3500" dirty="0">
                <a:solidFill>
                  <a:schemeClr val="bg1"/>
                </a:solidFill>
              </a:rPr>
              <a:t>but we are called to give each other reason to hope</a:t>
            </a:r>
          </a:p>
        </p:txBody>
      </p:sp>
    </p:spTree>
    <p:extLst>
      <p:ext uri="{BB962C8B-B14F-4D97-AF65-F5344CB8AC3E}">
        <p14:creationId xmlns:p14="http://schemas.microsoft.com/office/powerpoint/2010/main" val="43855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76193" y="3503235"/>
            <a:ext cx="6915807" cy="3354765"/>
          </a:xfrm>
          <a:prstGeom prst="rect">
            <a:avLst/>
          </a:prstGeom>
          <a:solidFill>
            <a:schemeClr val="tx1">
              <a:alpha val="56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US" sz="3500" i="1" dirty="0">
                <a:solidFill>
                  <a:schemeClr val="bg1"/>
                </a:solidFill>
              </a:rPr>
              <a:t>Only God gives power,</a:t>
            </a:r>
          </a:p>
          <a:p>
            <a:pPr algn="r"/>
            <a:r>
              <a:rPr lang="en-US" sz="3500" dirty="0">
                <a:solidFill>
                  <a:schemeClr val="bg1"/>
                </a:solidFill>
              </a:rPr>
              <a:t>but we are called to get things going.</a:t>
            </a:r>
          </a:p>
          <a:p>
            <a:pPr algn="r"/>
            <a:r>
              <a:rPr lang="en-US" sz="3500" i="1" dirty="0">
                <a:solidFill>
                  <a:schemeClr val="bg1"/>
                </a:solidFill>
              </a:rPr>
              <a:t>Only God can bring peace,</a:t>
            </a:r>
          </a:p>
          <a:p>
            <a:pPr algn="r"/>
            <a:r>
              <a:rPr lang="en-US" sz="3500" dirty="0">
                <a:solidFill>
                  <a:schemeClr val="bg1"/>
                </a:solidFill>
              </a:rPr>
              <a:t>but we are called to compassion.</a:t>
            </a:r>
          </a:p>
          <a:p>
            <a:pPr algn="r"/>
            <a:r>
              <a:rPr lang="en-US" sz="3600" i="1" dirty="0">
                <a:solidFill>
                  <a:schemeClr val="bg1"/>
                </a:solidFill>
              </a:rPr>
              <a:t>Only God brings happiness,</a:t>
            </a:r>
          </a:p>
          <a:p>
            <a:pPr algn="r"/>
            <a:r>
              <a:rPr lang="en-US" sz="3600" dirty="0">
                <a:solidFill>
                  <a:schemeClr val="bg1"/>
                </a:solidFill>
              </a:rPr>
              <a:t>but we are invited to be joyful.</a:t>
            </a:r>
            <a:endParaRPr lang="en-US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444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8292" y="199695"/>
            <a:ext cx="9875417" cy="2123658"/>
          </a:xfrm>
          <a:prstGeom prst="rect">
            <a:avLst/>
          </a:prstGeom>
          <a:solidFill>
            <a:schemeClr val="tx1">
              <a:alpha val="5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300" i="1" dirty="0">
                <a:solidFill>
                  <a:schemeClr val="bg1"/>
                </a:solidFill>
              </a:rPr>
              <a:t>Only God is the way,</a:t>
            </a:r>
          </a:p>
          <a:p>
            <a:pPr algn="ctr"/>
            <a:r>
              <a:rPr lang="en-US" sz="3300" dirty="0">
                <a:solidFill>
                  <a:schemeClr val="bg1"/>
                </a:solidFill>
              </a:rPr>
              <a:t>but we are called to show the way to others.</a:t>
            </a:r>
          </a:p>
          <a:p>
            <a:pPr algn="ctr"/>
            <a:r>
              <a:rPr lang="en-US" sz="3300" i="1" dirty="0">
                <a:solidFill>
                  <a:schemeClr val="bg1"/>
                </a:solidFill>
              </a:rPr>
              <a:t>Only God is light,</a:t>
            </a:r>
          </a:p>
          <a:p>
            <a:pPr algn="ctr"/>
            <a:r>
              <a:rPr lang="en-US" sz="3300" dirty="0">
                <a:solidFill>
                  <a:schemeClr val="bg1"/>
                </a:solidFill>
              </a:rPr>
              <a:t>but we are called to make that light shine in the world.</a:t>
            </a:r>
          </a:p>
        </p:txBody>
      </p:sp>
    </p:spTree>
    <p:extLst>
      <p:ext uri="{BB962C8B-B14F-4D97-AF65-F5344CB8AC3E}">
        <p14:creationId xmlns:p14="http://schemas.microsoft.com/office/powerpoint/2010/main" val="1148922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1989" y="58914"/>
            <a:ext cx="8128023" cy="2246769"/>
          </a:xfrm>
          <a:prstGeom prst="rect">
            <a:avLst/>
          </a:prstGeom>
          <a:solidFill>
            <a:schemeClr val="tx1">
              <a:alpha val="5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500" i="1" dirty="0">
                <a:solidFill>
                  <a:schemeClr val="bg1"/>
                </a:solidFill>
              </a:rPr>
              <a:t>Only God makes miracles happen,</a:t>
            </a:r>
          </a:p>
          <a:p>
            <a:pPr algn="ctr"/>
            <a:r>
              <a:rPr lang="en-US" sz="3500" dirty="0">
                <a:solidFill>
                  <a:schemeClr val="bg1"/>
                </a:solidFill>
              </a:rPr>
              <a:t>but we must offer our loaves and fishes.</a:t>
            </a:r>
          </a:p>
          <a:p>
            <a:pPr algn="ctr"/>
            <a:r>
              <a:rPr lang="en-US" sz="3500" i="1" dirty="0">
                <a:solidFill>
                  <a:schemeClr val="bg1"/>
                </a:solidFill>
              </a:rPr>
              <a:t>Only God can do the impossible,</a:t>
            </a:r>
          </a:p>
          <a:p>
            <a:pPr algn="ctr"/>
            <a:r>
              <a:rPr lang="en-US" sz="3500" dirty="0">
                <a:solidFill>
                  <a:schemeClr val="bg1"/>
                </a:solidFill>
              </a:rPr>
              <a:t>but it's up to us to do what is possible.</a:t>
            </a:r>
          </a:p>
        </p:txBody>
      </p:sp>
    </p:spTree>
    <p:extLst>
      <p:ext uri="{BB962C8B-B14F-4D97-AF65-F5344CB8AC3E}">
        <p14:creationId xmlns:p14="http://schemas.microsoft.com/office/powerpoint/2010/main" val="1468668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256</Words>
  <Application>Microsoft Office PowerPoint</Application>
  <PresentationFormat>Widescreen</PresentationFormat>
  <Paragraphs>35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WE HAVE BEEN CALLED  TO THIS HOUR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Pro Sanctity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Called To This Hour </dc:title>
  <dc:creator>Joan Patten</dc:creator>
  <cp:lastModifiedBy>Joan Patten</cp:lastModifiedBy>
  <cp:revision>15</cp:revision>
  <dcterms:created xsi:type="dcterms:W3CDTF">2022-03-17T17:38:34Z</dcterms:created>
  <dcterms:modified xsi:type="dcterms:W3CDTF">2022-03-25T15:48:57Z</dcterms:modified>
</cp:coreProperties>
</file>