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7" r:id="rId4"/>
    <p:sldId id="258" r:id="rId5"/>
    <p:sldId id="259" r:id="rId6"/>
    <p:sldId id="260" r:id="rId7"/>
    <p:sldId id="268" r:id="rId8"/>
    <p:sldId id="261" r:id="rId9"/>
    <p:sldId id="269" r:id="rId10"/>
    <p:sldId id="262" r:id="rId11"/>
    <p:sldId id="263" r:id="rId12"/>
    <p:sldId id="270" r:id="rId13"/>
    <p:sldId id="267" r:id="rId14"/>
    <p:sldId id="274" r:id="rId15"/>
    <p:sldId id="264" r:id="rId16"/>
    <p:sldId id="273" r:id="rId17"/>
    <p:sldId id="272"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6A9F64-C580-107A-5C3D-B91202A87436}" v="4" dt="2022-03-23T22:51:56.566"/>
    <p1510:client id="{C084C539-D1DF-4C6E-A3A4-5F873E9B5DE2}" v="41" dt="2022-03-23T06:25:28.293"/>
    <p1510:client id="{FE6AFA70-C343-1433-32C6-C0058C32C206}" v="2" dt="2022-03-23T16:30:25.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72" autoAdjust="0"/>
    <p:restoredTop sz="94660"/>
  </p:normalViewPr>
  <p:slideViewPr>
    <p:cSldViewPr snapToGrid="0">
      <p:cViewPr varScale="1">
        <p:scale>
          <a:sx n="75" d="100"/>
          <a:sy n="75" d="100"/>
        </p:scale>
        <p:origin x="84" y="8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 Patten" userId="S::jpatten@rcbo.org::0ecae2bd-3b95-4568-8e4e-341e115d1168" providerId="AD" clId="Web-{C084C539-D1DF-4C6E-A3A4-5F873E9B5DE2}"/>
    <pc:docChg chg="modSld">
      <pc:chgData name="Joan Patten" userId="S::jpatten@rcbo.org::0ecae2bd-3b95-4568-8e4e-341e115d1168" providerId="AD" clId="Web-{C084C539-D1DF-4C6E-A3A4-5F873E9B5DE2}" dt="2022-03-23T06:25:28.293" v="40" actId="14100"/>
      <pc:docMkLst>
        <pc:docMk/>
      </pc:docMkLst>
      <pc:sldChg chg="modSp">
        <pc:chgData name="Joan Patten" userId="S::jpatten@rcbo.org::0ecae2bd-3b95-4568-8e4e-341e115d1168" providerId="AD" clId="Web-{C084C539-D1DF-4C6E-A3A4-5F873E9B5DE2}" dt="2022-03-23T06:23:08.743" v="15" actId="14100"/>
        <pc:sldMkLst>
          <pc:docMk/>
          <pc:sldMk cId="485935924" sldId="261"/>
        </pc:sldMkLst>
        <pc:spChg chg="mod">
          <ac:chgData name="Joan Patten" userId="S::jpatten@rcbo.org::0ecae2bd-3b95-4568-8e4e-341e115d1168" providerId="AD" clId="Web-{C084C539-D1DF-4C6E-A3A4-5F873E9B5DE2}" dt="2022-03-23T06:23:08.743" v="15" actId="14100"/>
          <ac:spMkLst>
            <pc:docMk/>
            <pc:sldMk cId="485935924" sldId="261"/>
            <ac:spMk id="3" creationId="{00000000-0000-0000-0000-000000000000}"/>
          </ac:spMkLst>
        </pc:spChg>
      </pc:sldChg>
      <pc:sldChg chg="modSp modMedia">
        <pc:chgData name="Joan Patten" userId="S::jpatten@rcbo.org::0ecae2bd-3b95-4568-8e4e-341e115d1168" providerId="AD" clId="Web-{C084C539-D1DF-4C6E-A3A4-5F873E9B5DE2}" dt="2022-03-23T06:19:56.942" v="11"/>
        <pc:sldMkLst>
          <pc:docMk/>
          <pc:sldMk cId="2886322558" sldId="266"/>
        </pc:sldMkLst>
        <pc:picChg chg="mod ord">
          <ac:chgData name="Joan Patten" userId="S::jpatten@rcbo.org::0ecae2bd-3b95-4568-8e4e-341e115d1168" providerId="AD" clId="Web-{C084C539-D1DF-4C6E-A3A4-5F873E9B5DE2}" dt="2022-03-23T06:19:56.942" v="11"/>
          <ac:picMkLst>
            <pc:docMk/>
            <pc:sldMk cId="2886322558" sldId="266"/>
            <ac:picMk id="4" creationId="{00000000-0000-0000-0000-000000000000}"/>
          </ac:picMkLst>
        </pc:picChg>
      </pc:sldChg>
      <pc:sldChg chg="modSp">
        <pc:chgData name="Joan Patten" userId="S::jpatten@rcbo.org::0ecae2bd-3b95-4568-8e4e-341e115d1168" providerId="AD" clId="Web-{C084C539-D1DF-4C6E-A3A4-5F873E9B5DE2}" dt="2022-03-23T06:23:29.291" v="18" actId="14100"/>
        <pc:sldMkLst>
          <pc:docMk/>
          <pc:sldMk cId="3716429237" sldId="267"/>
        </pc:sldMkLst>
        <pc:spChg chg="mod">
          <ac:chgData name="Joan Patten" userId="S::jpatten@rcbo.org::0ecae2bd-3b95-4568-8e4e-341e115d1168" providerId="AD" clId="Web-{C084C539-D1DF-4C6E-A3A4-5F873E9B5DE2}" dt="2022-03-23T06:23:29.291" v="18" actId="14100"/>
          <ac:spMkLst>
            <pc:docMk/>
            <pc:sldMk cId="3716429237" sldId="267"/>
            <ac:spMk id="3" creationId="{00000000-0000-0000-0000-000000000000}"/>
          </ac:spMkLst>
        </pc:spChg>
      </pc:sldChg>
      <pc:sldChg chg="modSp modMedia">
        <pc:chgData name="Joan Patten" userId="S::jpatten@rcbo.org::0ecae2bd-3b95-4568-8e4e-341e115d1168" providerId="AD" clId="Web-{C084C539-D1DF-4C6E-A3A4-5F873E9B5DE2}" dt="2022-03-23T06:25:28.293" v="40" actId="14100"/>
        <pc:sldMkLst>
          <pc:docMk/>
          <pc:sldMk cId="1088251792" sldId="268"/>
        </pc:sldMkLst>
        <pc:spChg chg="mod">
          <ac:chgData name="Joan Patten" userId="S::jpatten@rcbo.org::0ecae2bd-3b95-4568-8e4e-341e115d1168" providerId="AD" clId="Web-{C084C539-D1DF-4C6E-A3A4-5F873E9B5DE2}" dt="2022-03-23T06:25:28.293" v="40" actId="14100"/>
          <ac:spMkLst>
            <pc:docMk/>
            <pc:sldMk cId="1088251792" sldId="268"/>
            <ac:spMk id="3" creationId="{00000000-0000-0000-0000-000000000000}"/>
          </ac:spMkLst>
        </pc:spChg>
        <pc:picChg chg="mod">
          <ac:chgData name="Joan Patten" userId="S::jpatten@rcbo.org::0ecae2bd-3b95-4568-8e4e-341e115d1168" providerId="AD" clId="Web-{C084C539-D1DF-4C6E-A3A4-5F873E9B5DE2}" dt="2022-03-23T06:20:09.582" v="12"/>
          <ac:picMkLst>
            <pc:docMk/>
            <pc:sldMk cId="1088251792" sldId="268"/>
            <ac:picMk id="6" creationId="{00000000-0000-0000-0000-000000000000}"/>
          </ac:picMkLst>
        </pc:picChg>
      </pc:sldChg>
      <pc:sldChg chg="modSp">
        <pc:chgData name="Joan Patten" userId="S::jpatten@rcbo.org::0ecae2bd-3b95-4568-8e4e-341e115d1168" providerId="AD" clId="Web-{C084C539-D1DF-4C6E-A3A4-5F873E9B5DE2}" dt="2022-03-23T06:25:18.824" v="37" actId="14100"/>
        <pc:sldMkLst>
          <pc:docMk/>
          <pc:sldMk cId="1681883220" sldId="269"/>
        </pc:sldMkLst>
        <pc:spChg chg="mod">
          <ac:chgData name="Joan Patten" userId="S::jpatten@rcbo.org::0ecae2bd-3b95-4568-8e4e-341e115d1168" providerId="AD" clId="Web-{C084C539-D1DF-4C6E-A3A4-5F873E9B5DE2}" dt="2022-03-23T06:25:18.824" v="37" actId="14100"/>
          <ac:spMkLst>
            <pc:docMk/>
            <pc:sldMk cId="1681883220" sldId="269"/>
            <ac:spMk id="3" creationId="{00000000-0000-0000-0000-000000000000}"/>
          </ac:spMkLst>
        </pc:spChg>
      </pc:sldChg>
      <pc:sldChg chg="modSp modMedia">
        <pc:chgData name="Joan Patten" userId="S::jpatten@rcbo.org::0ecae2bd-3b95-4568-8e4e-341e115d1168" providerId="AD" clId="Web-{C084C539-D1DF-4C6E-A3A4-5F873E9B5DE2}" dt="2022-03-23T06:25:09.184" v="34" actId="14100"/>
        <pc:sldMkLst>
          <pc:docMk/>
          <pc:sldMk cId="1381761637" sldId="270"/>
        </pc:sldMkLst>
        <pc:spChg chg="mod">
          <ac:chgData name="Joan Patten" userId="S::jpatten@rcbo.org::0ecae2bd-3b95-4568-8e4e-341e115d1168" providerId="AD" clId="Web-{C084C539-D1DF-4C6E-A3A4-5F873E9B5DE2}" dt="2022-03-23T06:25:09.184" v="34" actId="14100"/>
          <ac:spMkLst>
            <pc:docMk/>
            <pc:sldMk cId="1381761637" sldId="270"/>
            <ac:spMk id="3" creationId="{00000000-0000-0000-0000-000000000000}"/>
          </ac:spMkLst>
        </pc:spChg>
        <pc:picChg chg="mod">
          <ac:chgData name="Joan Patten" userId="S::jpatten@rcbo.org::0ecae2bd-3b95-4568-8e4e-341e115d1168" providerId="AD" clId="Web-{C084C539-D1DF-4C6E-A3A4-5F873E9B5DE2}" dt="2022-03-23T06:19:43.988" v="10"/>
          <ac:picMkLst>
            <pc:docMk/>
            <pc:sldMk cId="1381761637" sldId="270"/>
            <ac:picMk id="4" creationId="{00000000-0000-0000-0000-000000000000}"/>
          </ac:picMkLst>
        </pc:picChg>
      </pc:sldChg>
      <pc:sldChg chg="modSp modMedia">
        <pc:chgData name="Joan Patten" userId="S::jpatten@rcbo.org::0ecae2bd-3b95-4568-8e4e-341e115d1168" providerId="AD" clId="Web-{C084C539-D1DF-4C6E-A3A4-5F873E9B5DE2}" dt="2022-03-23T06:24:57.761" v="31" actId="14100"/>
        <pc:sldMkLst>
          <pc:docMk/>
          <pc:sldMk cId="3662631097" sldId="271"/>
        </pc:sldMkLst>
        <pc:spChg chg="mod">
          <ac:chgData name="Joan Patten" userId="S::jpatten@rcbo.org::0ecae2bd-3b95-4568-8e4e-341e115d1168" providerId="AD" clId="Web-{C084C539-D1DF-4C6E-A3A4-5F873E9B5DE2}" dt="2022-03-23T06:24:57.761" v="31" actId="14100"/>
          <ac:spMkLst>
            <pc:docMk/>
            <pc:sldMk cId="3662631097" sldId="271"/>
            <ac:spMk id="3" creationId="{00000000-0000-0000-0000-000000000000}"/>
          </ac:spMkLst>
        </pc:spChg>
        <pc:picChg chg="mod">
          <ac:chgData name="Joan Patten" userId="S::jpatten@rcbo.org::0ecae2bd-3b95-4568-8e4e-341e115d1168" providerId="AD" clId="Web-{C084C539-D1DF-4C6E-A3A4-5F873E9B5DE2}" dt="2022-03-23T06:24:26.104" v="24"/>
          <ac:picMkLst>
            <pc:docMk/>
            <pc:sldMk cId="3662631097" sldId="271"/>
            <ac:picMk id="4" creationId="{00000000-0000-0000-0000-000000000000}"/>
          </ac:picMkLst>
        </pc:picChg>
      </pc:sldChg>
      <pc:sldChg chg="modSp">
        <pc:chgData name="Joan Patten" userId="S::jpatten@rcbo.org::0ecae2bd-3b95-4568-8e4e-341e115d1168" providerId="AD" clId="Web-{C084C539-D1DF-4C6E-A3A4-5F873E9B5DE2}" dt="2022-03-23T06:24:45.871" v="27" actId="14100"/>
        <pc:sldMkLst>
          <pc:docMk/>
          <pc:sldMk cId="1761252472" sldId="274"/>
        </pc:sldMkLst>
        <pc:spChg chg="mod">
          <ac:chgData name="Joan Patten" userId="S::jpatten@rcbo.org::0ecae2bd-3b95-4568-8e4e-341e115d1168" providerId="AD" clId="Web-{C084C539-D1DF-4C6E-A3A4-5F873E9B5DE2}" dt="2022-03-23T06:24:45.871" v="27" actId="14100"/>
          <ac:spMkLst>
            <pc:docMk/>
            <pc:sldMk cId="1761252472" sldId="274"/>
            <ac:spMk id="3" creationId="{00000000-0000-0000-0000-000000000000}"/>
          </ac:spMkLst>
        </pc:spChg>
      </pc:sldChg>
    </pc:docChg>
  </pc:docChgLst>
  <pc:docChgLst>
    <pc:chgData name="Guest User" userId="S::urn:spo:anon#dea168e79eec6968095b42018f7ede05668956326451f124dc9c85018a4b04ab::" providerId="AD" clId="Web-{BA6A9F64-C580-107A-5C3D-B91202A87436}"/>
    <pc:docChg chg="modSld">
      <pc:chgData name="Guest User" userId="S::urn:spo:anon#dea168e79eec6968095b42018f7ede05668956326451f124dc9c85018a4b04ab::" providerId="AD" clId="Web-{BA6A9F64-C580-107A-5C3D-B91202A87436}" dt="2022-03-23T22:51:55.675" v="2" actId="20577"/>
      <pc:docMkLst>
        <pc:docMk/>
      </pc:docMkLst>
      <pc:sldChg chg="modSp">
        <pc:chgData name="Guest User" userId="S::urn:spo:anon#dea168e79eec6968095b42018f7ede05668956326451f124dc9c85018a4b04ab::" providerId="AD" clId="Web-{BA6A9F64-C580-107A-5C3D-B91202A87436}" dt="2022-03-23T22:51:55.675" v="2" actId="20577"/>
        <pc:sldMkLst>
          <pc:docMk/>
          <pc:sldMk cId="3124687363" sldId="256"/>
        </pc:sldMkLst>
        <pc:spChg chg="mod">
          <ac:chgData name="Guest User" userId="S::urn:spo:anon#dea168e79eec6968095b42018f7ede05668956326451f124dc9c85018a4b04ab::" providerId="AD" clId="Web-{BA6A9F64-C580-107A-5C3D-B91202A87436}" dt="2022-03-23T22:51:55.675" v="2" actId="20577"/>
          <ac:spMkLst>
            <pc:docMk/>
            <pc:sldMk cId="3124687363" sldId="256"/>
            <ac:spMk id="3" creationId="{00000000-0000-0000-0000-000000000000}"/>
          </ac:spMkLst>
        </pc:spChg>
      </pc:sldChg>
    </pc:docChg>
  </pc:docChgLst>
  <pc:docChgLst>
    <pc:chgData name="Guest User" userId="S::urn:spo:anon#dea168e79eec6968095b42018f7ede05668956326451f124dc9c85018a4b04ab::" providerId="AD" clId="Web-{FE6AFA70-C343-1433-32C6-C0058C32C206}"/>
    <pc:docChg chg="modSld">
      <pc:chgData name="Guest User" userId="S::urn:spo:anon#dea168e79eec6968095b42018f7ede05668956326451f124dc9c85018a4b04ab::" providerId="AD" clId="Web-{FE6AFA70-C343-1433-32C6-C0058C32C206}" dt="2022-03-23T16:30:19.865" v="0" actId="20577"/>
      <pc:docMkLst>
        <pc:docMk/>
      </pc:docMkLst>
      <pc:sldChg chg="modSp">
        <pc:chgData name="Guest User" userId="S::urn:spo:anon#dea168e79eec6968095b42018f7ede05668956326451f124dc9c85018a4b04ab::" providerId="AD" clId="Web-{FE6AFA70-C343-1433-32C6-C0058C32C206}" dt="2022-03-23T16:30:19.865" v="0" actId="20577"/>
        <pc:sldMkLst>
          <pc:docMk/>
          <pc:sldMk cId="3124687363" sldId="256"/>
        </pc:sldMkLst>
        <pc:spChg chg="mod">
          <ac:chgData name="Guest User" userId="S::urn:spo:anon#dea168e79eec6968095b42018f7ede05668956326451f124dc9c85018a4b04ab::" providerId="AD" clId="Web-{FE6AFA70-C343-1433-32C6-C0058C32C206}" dt="2022-03-23T16:30:19.865" v="0" actId="20577"/>
          <ac:spMkLst>
            <pc:docMk/>
            <pc:sldMk cId="3124687363" sldId="25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E2C174-7F06-4284-B1AC-316C0D9BBA71}"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255003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2C174-7F06-4284-B1AC-316C0D9BBA71}"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1425476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2C174-7F06-4284-B1AC-316C0D9BBA71}"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195774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2C174-7F06-4284-B1AC-316C0D9BBA71}"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117976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E2C174-7F06-4284-B1AC-316C0D9BBA71}"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263841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E2C174-7F06-4284-B1AC-316C0D9BBA71}"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55824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E2C174-7F06-4284-B1AC-316C0D9BBA71}"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882529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E2C174-7F06-4284-B1AC-316C0D9BBA71}"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111325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2C174-7F06-4284-B1AC-316C0D9BBA71}"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270345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E2C174-7F06-4284-B1AC-316C0D9BBA71}"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93538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E2C174-7F06-4284-B1AC-316C0D9BBA71}"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72668-FAD4-4AC9-8E44-9239EB270038}" type="slidenum">
              <a:rPr lang="en-US" smtClean="0"/>
              <a:t>‹#›</a:t>
            </a:fld>
            <a:endParaRPr lang="en-US"/>
          </a:p>
        </p:txBody>
      </p:sp>
    </p:spTree>
    <p:extLst>
      <p:ext uri="{BB962C8B-B14F-4D97-AF65-F5344CB8AC3E}">
        <p14:creationId xmlns:p14="http://schemas.microsoft.com/office/powerpoint/2010/main" val="308618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2C174-7F06-4284-B1AC-316C0D9BBA71}" type="datetimeFigureOut">
              <a:rPr lang="en-US" smtClean="0"/>
              <a:t>3/23/2022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72668-FAD4-4AC9-8E44-9239EB270038}" type="slidenum">
              <a:rPr lang="en-US" smtClean="0"/>
              <a:t>‹#›</a:t>
            </a:fld>
            <a:endParaRPr lang="en-US"/>
          </a:p>
        </p:txBody>
      </p:sp>
    </p:spTree>
    <p:extLst>
      <p:ext uri="{BB962C8B-B14F-4D97-AF65-F5344CB8AC3E}">
        <p14:creationId xmlns:p14="http://schemas.microsoft.com/office/powerpoint/2010/main" val="2202337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82433"/>
            <a:ext cx="9144000" cy="2387600"/>
          </a:xfrm>
        </p:spPr>
        <p:txBody>
          <a:bodyPr>
            <a:normAutofit fontScale="90000"/>
          </a:bodyPr>
          <a:lstStyle/>
          <a:p>
            <a:r>
              <a:rPr lang="en-US" b="1" dirty="0">
                <a:latin typeface="Cinzel Decorative" panose="00000500000000000000" pitchFamily="2" charset="0"/>
              </a:rPr>
              <a:t>WE HAVE BEEN CALLED TO THIS HOUR</a:t>
            </a:r>
          </a:p>
        </p:txBody>
      </p:sp>
      <p:sp>
        <p:nvSpPr>
          <p:cNvPr id="3" name="Subtitle 2"/>
          <p:cNvSpPr>
            <a:spLocks noGrp="1"/>
          </p:cNvSpPr>
          <p:nvPr>
            <p:ph type="subTitle" idx="1"/>
          </p:nvPr>
        </p:nvSpPr>
        <p:spPr>
          <a:xfrm>
            <a:off x="1524000" y="4162108"/>
            <a:ext cx="9144000" cy="1655762"/>
          </a:xfrm>
        </p:spPr>
        <p:txBody>
          <a:bodyPr vert="horz" lIns="91440" tIns="45720" rIns="91440" bIns="45720" rtlCol="0" anchor="t">
            <a:normAutofit/>
          </a:bodyPr>
          <a:lstStyle/>
          <a:p>
            <a:r>
              <a:rPr lang="en-US" b="1" dirty="0">
                <a:solidFill>
                  <a:schemeClr val="bg1"/>
                </a:solidFill>
                <a:latin typeface="Cinzel Decorative"/>
              </a:rPr>
              <a:t>evening Prayer Tuesday, March 29, 2022</a:t>
            </a:r>
          </a:p>
        </p:txBody>
      </p:sp>
      <p:sp>
        <p:nvSpPr>
          <p:cNvPr id="4" name="TextBox 3"/>
          <p:cNvSpPr txBox="1"/>
          <p:nvPr/>
        </p:nvSpPr>
        <p:spPr>
          <a:xfrm>
            <a:off x="7818120" y="6211669"/>
            <a:ext cx="4286250" cy="646331"/>
          </a:xfrm>
          <a:prstGeom prst="rect">
            <a:avLst/>
          </a:prstGeom>
          <a:noFill/>
        </p:spPr>
        <p:txBody>
          <a:bodyPr wrap="square" rtlCol="0">
            <a:spAutoFit/>
          </a:bodyPr>
          <a:lstStyle/>
          <a:p>
            <a:r>
              <a:rPr lang="en-US" dirty="0"/>
              <a:t>Cathedral of Saint Mary of the Assumption, San Francisco, CA</a:t>
            </a:r>
          </a:p>
        </p:txBody>
      </p:sp>
    </p:spTree>
    <p:extLst>
      <p:ext uri="{BB962C8B-B14F-4D97-AF65-F5344CB8AC3E}">
        <p14:creationId xmlns:p14="http://schemas.microsoft.com/office/powerpoint/2010/main" val="3124687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 y="895668"/>
            <a:ext cx="5970270" cy="5066665"/>
          </a:xfrm>
        </p:spPr>
        <p:txBody>
          <a:bodyPr>
            <a:normAutofit fontScale="92500" lnSpcReduction="10000"/>
          </a:bodyPr>
          <a:lstStyle/>
          <a:p>
            <a:pPr marL="0" indent="0" algn="ctr">
              <a:buNone/>
            </a:pPr>
            <a:r>
              <a:rPr lang="en-US" sz="3800" dirty="0"/>
              <a:t>We must be cured of the virus of self-sufficiency:  Together we form the Body of Christ.  Setting aside the mirage of self-sufficiency we are able to learn from each other, journey together, and be at the service of one another.  We can build bridges beyond the walls that sometimes threaten to separate us.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545" y="47625"/>
            <a:ext cx="4514850" cy="6762750"/>
          </a:xfrm>
          <a:prstGeom prst="rect">
            <a:avLst/>
          </a:prstGeom>
        </p:spPr>
      </p:pic>
      <p:sp>
        <p:nvSpPr>
          <p:cNvPr id="5" name="TextBox 4"/>
          <p:cNvSpPr txBox="1"/>
          <p:nvPr/>
        </p:nvSpPr>
        <p:spPr>
          <a:xfrm>
            <a:off x="7141845" y="6164044"/>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45783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990" y="482551"/>
            <a:ext cx="7631430" cy="5892899"/>
          </a:xfrm>
          <a:solidFill>
            <a:schemeClr val="tx1">
              <a:alpha val="40000"/>
            </a:schemeClr>
          </a:solidFill>
        </p:spPr>
        <p:txBody>
          <a:bodyPr>
            <a:normAutofit/>
          </a:bodyPr>
          <a:lstStyle/>
          <a:p>
            <a:pPr marL="0" indent="0">
              <a:buNone/>
            </a:pPr>
            <a:r>
              <a:rPr lang="en-US" sz="3800" dirty="0">
                <a:solidFill>
                  <a:schemeClr val="bg1"/>
                </a:solidFill>
              </a:rPr>
              <a:t>Synods are a time to dream and “spend time with the future.”           Let us embrace: </a:t>
            </a:r>
          </a:p>
          <a:p>
            <a:r>
              <a:rPr lang="en-US" sz="3800" dirty="0">
                <a:solidFill>
                  <a:schemeClr val="bg1"/>
                </a:solidFill>
              </a:rPr>
              <a:t>inclusivity</a:t>
            </a:r>
          </a:p>
          <a:p>
            <a:r>
              <a:rPr lang="en-US" sz="3800" dirty="0">
                <a:solidFill>
                  <a:schemeClr val="bg1"/>
                </a:solidFill>
              </a:rPr>
              <a:t>open mindedness</a:t>
            </a:r>
          </a:p>
          <a:p>
            <a:r>
              <a:rPr lang="en-US" sz="3800" dirty="0">
                <a:solidFill>
                  <a:schemeClr val="bg1"/>
                </a:solidFill>
              </a:rPr>
              <a:t>an attitude of listening and understanding of what it means to journey together – to walk the path that God calls the Church to undertake for the third millennium</a:t>
            </a:r>
          </a:p>
          <a:p>
            <a:endParaRPr lang="en-US" dirty="0"/>
          </a:p>
        </p:txBody>
      </p:sp>
      <p:sp>
        <p:nvSpPr>
          <p:cNvPr id="4" name="TextBox 3"/>
          <p:cNvSpPr txBox="1"/>
          <p:nvPr/>
        </p:nvSpPr>
        <p:spPr>
          <a:xfrm>
            <a:off x="7781925" y="6129754"/>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3100643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0" y="156845"/>
            <a:ext cx="4682490" cy="5214927"/>
          </a:xfrm>
          <a:solidFill>
            <a:schemeClr val="tx1">
              <a:alpha val="42000"/>
            </a:schemeClr>
          </a:solidFill>
        </p:spPr>
        <p:txBody>
          <a:bodyPr vert="horz" lIns="91440" tIns="45720" rIns="91440" bIns="45720" rtlCol="0" anchor="t">
            <a:noAutofit/>
          </a:bodyPr>
          <a:lstStyle/>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speak out for justice,</a:t>
            </a:r>
            <a:br>
              <a:rPr lang="en-US" sz="3400" dirty="0">
                <a:solidFill>
                  <a:schemeClr val="bg1"/>
                </a:solidFill>
              </a:rPr>
            </a:br>
            <a:r>
              <a:rPr lang="en-US" sz="3400" dirty="0">
                <a:solidFill>
                  <a:schemeClr val="bg1"/>
                </a:solidFill>
              </a:rPr>
              <a:t>for mercy and truth.</a:t>
            </a:r>
            <a:endParaRPr lang="en-US"/>
          </a:p>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live with compassion </a:t>
            </a:r>
          </a:p>
          <a:p>
            <a:pPr marL="0" indent="0">
              <a:lnSpc>
                <a:spcPct val="100000"/>
              </a:lnSpc>
              <a:spcBef>
                <a:spcPts val="0"/>
              </a:spcBef>
              <a:spcAft>
                <a:spcPts val="1200"/>
              </a:spcAft>
              <a:buNone/>
            </a:pPr>
            <a:r>
              <a:rPr lang="en-US" sz="3400" dirty="0">
                <a:solidFill>
                  <a:schemeClr val="bg1"/>
                </a:solidFill>
              </a:rPr>
              <a:t>and lift up all those</a:t>
            </a:r>
            <a:br>
              <a:rPr lang="en-US" sz="3400" dirty="0">
                <a:solidFill>
                  <a:schemeClr val="bg1"/>
                </a:solidFill>
              </a:rPr>
            </a:br>
            <a:r>
              <a:rPr lang="en-US" sz="3400" dirty="0">
                <a:solidFill>
                  <a:schemeClr val="bg1"/>
                </a:solidFill>
              </a:rPr>
              <a:t>with no voice.</a:t>
            </a:r>
            <a:endParaRPr lang="en-US" sz="3400" dirty="0">
              <a:solidFill>
                <a:schemeClr val="bg1"/>
              </a:solidFill>
              <a:cs typeface="Calibri"/>
            </a:endParaRPr>
          </a:p>
        </p:txBody>
      </p:sp>
      <p:sp>
        <p:nvSpPr>
          <p:cNvPr id="5" name="TextBox 4"/>
          <p:cNvSpPr txBox="1"/>
          <p:nvPr/>
        </p:nvSpPr>
        <p:spPr>
          <a:xfrm>
            <a:off x="7871460" y="438286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pic>
        <p:nvPicPr>
          <p:cNvPr id="4" name="Now Is the Time with vs. 8 (love and belo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8040000">
            <a:off x="11414948" y="92810"/>
            <a:ext cx="609600" cy="609600"/>
          </a:xfrm>
          <a:prstGeom prst="rect">
            <a:avLst/>
          </a:prstGeom>
        </p:spPr>
      </p:pic>
    </p:spTree>
    <p:extLst>
      <p:ext uri="{BB962C8B-B14F-4D97-AF65-F5344CB8AC3E}">
        <p14:creationId xmlns:p14="http://schemas.microsoft.com/office/powerpoint/2010/main" val="13817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1254740" cy="1877978"/>
          </a:xfrm>
          <a:solidFill>
            <a:schemeClr val="tx1">
              <a:alpha val="29000"/>
            </a:schemeClr>
          </a:solidFill>
        </p:spPr>
        <p:txBody>
          <a:bodyPr vert="horz" lIns="91440" tIns="45720" rIns="91440" bIns="45720" rtlCol="0" anchor="t">
            <a:normAutofit/>
          </a:bodyPr>
          <a:lstStyle/>
          <a:p>
            <a:pPr marL="0" indent="0">
              <a:buNone/>
            </a:pPr>
            <a:r>
              <a:rPr lang="en-US" sz="3800" dirty="0">
                <a:solidFill>
                  <a:schemeClr val="bg1"/>
                </a:solidFill>
              </a:rPr>
              <a:t>Who welcome all to God’s Circle of Love and Belonging?</a:t>
            </a:r>
            <a:br>
              <a:rPr lang="en-US" sz="3800" dirty="0">
                <a:solidFill>
                  <a:schemeClr val="bg1"/>
                </a:solidFill>
              </a:rPr>
            </a:br>
            <a:r>
              <a:rPr lang="en-US" sz="3800" dirty="0">
                <a:solidFill>
                  <a:schemeClr val="bg1"/>
                </a:solidFill>
              </a:rPr>
              <a:t>When will all be gathered together as one?</a:t>
            </a:r>
            <a:br>
              <a:rPr lang="en-US" sz="3800" dirty="0">
                <a:solidFill>
                  <a:schemeClr val="bg1"/>
                </a:solidFill>
              </a:rPr>
            </a:br>
            <a:r>
              <a:rPr lang="en-US" sz="3800" dirty="0">
                <a:solidFill>
                  <a:schemeClr val="bg1"/>
                </a:solidFill>
              </a:rPr>
              <a:t>If not now, then when, if not us, then who?</a:t>
            </a:r>
            <a:endParaRPr lang="en-US">
              <a:solidFill>
                <a:schemeClr val="bg1"/>
              </a:solidFill>
            </a:endParaRPr>
          </a:p>
        </p:txBody>
      </p:sp>
      <p:sp>
        <p:nvSpPr>
          <p:cNvPr id="6" name="TextBox 5"/>
          <p:cNvSpPr txBox="1"/>
          <p:nvPr/>
        </p:nvSpPr>
        <p:spPr>
          <a:xfrm>
            <a:off x="7806690" y="597163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3716429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0" y="156845"/>
            <a:ext cx="4682490" cy="5205520"/>
          </a:xfrm>
          <a:solidFill>
            <a:schemeClr val="tx1">
              <a:alpha val="42000"/>
            </a:schemeClr>
          </a:solidFill>
        </p:spPr>
        <p:txBody>
          <a:bodyPr vert="horz" lIns="91440" tIns="45720" rIns="91440" bIns="45720" rtlCol="0" anchor="t">
            <a:noAutofit/>
          </a:bodyPr>
          <a:lstStyle/>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speak out for justice,</a:t>
            </a:r>
            <a:br>
              <a:rPr lang="en-US" sz="3400" dirty="0">
                <a:solidFill>
                  <a:schemeClr val="bg1"/>
                </a:solidFill>
              </a:rPr>
            </a:br>
            <a:r>
              <a:rPr lang="en-US" sz="3400" dirty="0">
                <a:solidFill>
                  <a:schemeClr val="bg1"/>
                </a:solidFill>
              </a:rPr>
              <a:t>for mercy and truth.</a:t>
            </a:r>
            <a:endParaRPr lang="en-US"/>
          </a:p>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live with compassion </a:t>
            </a:r>
          </a:p>
          <a:p>
            <a:pPr marL="0" indent="0">
              <a:lnSpc>
                <a:spcPct val="100000"/>
              </a:lnSpc>
              <a:spcBef>
                <a:spcPts val="0"/>
              </a:spcBef>
              <a:spcAft>
                <a:spcPts val="1200"/>
              </a:spcAft>
              <a:buNone/>
            </a:pPr>
            <a:r>
              <a:rPr lang="en-US" sz="3400" dirty="0">
                <a:solidFill>
                  <a:schemeClr val="bg1"/>
                </a:solidFill>
              </a:rPr>
              <a:t>and lift up all those</a:t>
            </a:r>
            <a:br>
              <a:rPr lang="en-US" sz="3400" dirty="0">
                <a:solidFill>
                  <a:schemeClr val="bg1"/>
                </a:solidFill>
              </a:rPr>
            </a:br>
            <a:r>
              <a:rPr lang="en-US" sz="3400" dirty="0">
                <a:solidFill>
                  <a:schemeClr val="bg1"/>
                </a:solidFill>
              </a:rPr>
              <a:t>with no voice.</a:t>
            </a:r>
            <a:endParaRPr lang="en-US" sz="3400" dirty="0">
              <a:solidFill>
                <a:schemeClr val="bg1"/>
              </a:solidFill>
              <a:cs typeface="Calibri"/>
            </a:endParaRPr>
          </a:p>
        </p:txBody>
      </p:sp>
      <p:sp>
        <p:nvSpPr>
          <p:cNvPr id="5" name="TextBox 4"/>
          <p:cNvSpPr txBox="1"/>
          <p:nvPr/>
        </p:nvSpPr>
        <p:spPr>
          <a:xfrm>
            <a:off x="7871460" y="438286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176125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 y="182244"/>
            <a:ext cx="5173980" cy="6583997"/>
          </a:xfrm>
          <a:solidFill>
            <a:schemeClr val="tx1">
              <a:alpha val="47000"/>
            </a:schemeClr>
          </a:solidFill>
        </p:spPr>
        <p:txBody>
          <a:bodyPr>
            <a:noAutofit/>
          </a:bodyPr>
          <a:lstStyle/>
          <a:p>
            <a:pPr marL="0" indent="0">
              <a:spcBef>
                <a:spcPts val="0"/>
              </a:spcBef>
              <a:buNone/>
            </a:pPr>
            <a:r>
              <a:rPr lang="en-US" sz="3800" b="1" dirty="0">
                <a:solidFill>
                  <a:schemeClr val="bg1"/>
                </a:solidFill>
              </a:rPr>
              <a:t>Closing Prayer:</a:t>
            </a:r>
            <a:r>
              <a:rPr lang="en-US" sz="3800" dirty="0">
                <a:solidFill>
                  <a:schemeClr val="bg1"/>
                </a:solidFill>
              </a:rPr>
              <a:t> Gracious God, as this day comes to its close, help us to be mindful of all the ways you graced and enriched our lives. Today we engaged in compelling processes, were enlightened by the wisdom of others and were delighted in surprising ways.  </a:t>
            </a:r>
          </a:p>
        </p:txBody>
      </p:sp>
      <p:sp>
        <p:nvSpPr>
          <p:cNvPr id="7" name="TextBox 6"/>
          <p:cNvSpPr txBox="1"/>
          <p:nvPr/>
        </p:nvSpPr>
        <p:spPr>
          <a:xfrm>
            <a:off x="7806690" y="597163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208414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6000" r="-6000"/>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114300" y="274320"/>
            <a:ext cx="4389120" cy="6377621"/>
          </a:xfrm>
          <a:prstGeom prst="rect">
            <a:avLst/>
          </a:prstGeom>
          <a:solidFill>
            <a:schemeClr val="tx1">
              <a:alpha val="47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dirty="0">
                <a:solidFill>
                  <a:schemeClr val="bg1"/>
                </a:solidFill>
              </a:rPr>
              <a:t>As we reflect on our day, we ask your pardon for the times our minds wandered and we were inclined to be dismissive or judgmental; for those times we were unintentionally abrupt or unkind.</a:t>
            </a:r>
          </a:p>
        </p:txBody>
      </p:sp>
      <p:sp>
        <p:nvSpPr>
          <p:cNvPr id="7" name="TextBox 6"/>
          <p:cNvSpPr txBox="1"/>
          <p:nvPr/>
        </p:nvSpPr>
        <p:spPr>
          <a:xfrm>
            <a:off x="7806690" y="597163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336273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1"/>
            <a:ext cx="4937760" cy="6377940"/>
          </a:xfrm>
          <a:solidFill>
            <a:schemeClr val="tx1">
              <a:alpha val="47000"/>
            </a:schemeClr>
          </a:solidFill>
        </p:spPr>
        <p:txBody>
          <a:bodyPr>
            <a:noAutofit/>
          </a:bodyPr>
          <a:lstStyle/>
          <a:p>
            <a:pPr marL="0" indent="0">
              <a:lnSpc>
                <a:spcPct val="100000"/>
              </a:lnSpc>
              <a:spcBef>
                <a:spcPts val="0"/>
              </a:spcBef>
              <a:buNone/>
            </a:pPr>
            <a:r>
              <a:rPr lang="en-US" sz="3600" dirty="0">
                <a:solidFill>
                  <a:schemeClr val="bg1"/>
                </a:solidFill>
              </a:rPr>
              <a:t>Gracious God, we are confident that you forgive us our transgressions and embrace us with parental love.  For those graced moments of our day we are grateful.  Keep us faithful to your teachings and never let us be parted from you.  Amen.</a:t>
            </a:r>
          </a:p>
          <a:p>
            <a:endParaRPr lang="en-US" dirty="0">
              <a:solidFill>
                <a:schemeClr val="bg1"/>
              </a:solidFill>
            </a:endParaRPr>
          </a:p>
        </p:txBody>
      </p:sp>
      <p:sp>
        <p:nvSpPr>
          <p:cNvPr id="4" name="TextBox 3"/>
          <p:cNvSpPr txBox="1"/>
          <p:nvPr/>
        </p:nvSpPr>
        <p:spPr>
          <a:xfrm>
            <a:off x="7806690" y="597163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1391327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0" y="156844"/>
            <a:ext cx="4682490" cy="5900021"/>
          </a:xfrm>
          <a:solidFill>
            <a:schemeClr val="tx1">
              <a:alpha val="42000"/>
            </a:schemeClr>
          </a:solidFill>
        </p:spPr>
        <p:txBody>
          <a:bodyPr vert="horz" lIns="91440" tIns="45720" rIns="91440" bIns="45720" rtlCol="0" anchor="t">
            <a:noAutofit/>
          </a:bodyPr>
          <a:lstStyle/>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speak out for justice,</a:t>
            </a:r>
            <a:br>
              <a:rPr lang="en-US" sz="3400" dirty="0">
                <a:solidFill>
                  <a:schemeClr val="bg1"/>
                </a:solidFill>
              </a:rPr>
            </a:br>
            <a:r>
              <a:rPr lang="en-US" sz="3400" dirty="0">
                <a:solidFill>
                  <a:schemeClr val="bg1"/>
                </a:solidFill>
              </a:rPr>
              <a:t>for mercy and truth.</a:t>
            </a:r>
            <a:endParaRPr lang="en-US"/>
          </a:p>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live with compassion </a:t>
            </a:r>
          </a:p>
          <a:p>
            <a:pPr marL="0" indent="0">
              <a:lnSpc>
                <a:spcPct val="100000"/>
              </a:lnSpc>
              <a:spcBef>
                <a:spcPts val="0"/>
              </a:spcBef>
              <a:spcAft>
                <a:spcPts val="1200"/>
              </a:spcAft>
              <a:buNone/>
            </a:pPr>
            <a:r>
              <a:rPr lang="en-US" sz="3400" dirty="0">
                <a:solidFill>
                  <a:schemeClr val="bg1"/>
                </a:solidFill>
              </a:rPr>
              <a:t>and lift up all those</a:t>
            </a:r>
            <a:br>
              <a:rPr lang="en-US" sz="3400" dirty="0">
                <a:solidFill>
                  <a:schemeClr val="bg1"/>
                </a:solidFill>
              </a:rPr>
            </a:br>
            <a:r>
              <a:rPr lang="en-US" sz="3400" dirty="0">
                <a:solidFill>
                  <a:schemeClr val="bg1"/>
                </a:solidFill>
              </a:rPr>
              <a:t>with no voice.</a:t>
            </a:r>
            <a:endParaRPr lang="en-US" sz="3400" dirty="0">
              <a:solidFill>
                <a:schemeClr val="bg1"/>
              </a:solidFill>
              <a:cs typeface="Calibri"/>
            </a:endParaRPr>
          </a:p>
          <a:p>
            <a:pPr marL="0" indent="0">
              <a:lnSpc>
                <a:spcPct val="100000"/>
              </a:lnSpc>
              <a:spcBef>
                <a:spcPts val="0"/>
              </a:spcBef>
              <a:spcAft>
                <a:spcPts val="1200"/>
              </a:spcAft>
              <a:buNone/>
            </a:pPr>
            <a:r>
              <a:rPr lang="en-US" sz="3400" dirty="0">
                <a:solidFill>
                  <a:schemeClr val="bg1"/>
                </a:solidFill>
              </a:rPr>
              <a:t>x2</a:t>
            </a:r>
          </a:p>
        </p:txBody>
      </p:sp>
      <p:pic>
        <p:nvPicPr>
          <p:cNvPr id="4" name="Now is the Time two refrains final (refra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6720000">
            <a:off x="11211043" y="201936"/>
            <a:ext cx="609600" cy="609600"/>
          </a:xfrm>
          <a:prstGeom prst="rect">
            <a:avLst/>
          </a:prstGeom>
        </p:spPr>
      </p:pic>
      <p:sp>
        <p:nvSpPr>
          <p:cNvPr id="5" name="TextBox 4"/>
          <p:cNvSpPr txBox="1"/>
          <p:nvPr/>
        </p:nvSpPr>
        <p:spPr>
          <a:xfrm>
            <a:off x="7871460" y="438286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366263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Now is the Time two refrains final (refra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7680000">
            <a:off x="11540302" y="60825"/>
            <a:ext cx="609600" cy="609600"/>
          </a:xfrm>
          <a:prstGeom prst="rect">
            <a:avLst/>
          </a:prstGeom>
        </p:spPr>
      </p:pic>
      <p:sp>
        <p:nvSpPr>
          <p:cNvPr id="3" name="Content Placeholder 2"/>
          <p:cNvSpPr>
            <a:spLocks noGrp="1"/>
          </p:cNvSpPr>
          <p:nvPr>
            <p:ph idx="1"/>
          </p:nvPr>
        </p:nvSpPr>
        <p:spPr>
          <a:xfrm>
            <a:off x="781050" y="156844"/>
            <a:ext cx="4682490" cy="6426835"/>
          </a:xfrm>
          <a:solidFill>
            <a:schemeClr val="tx1">
              <a:alpha val="42000"/>
            </a:schemeClr>
          </a:solidFill>
        </p:spPr>
        <p:txBody>
          <a:bodyPr>
            <a:noAutofit/>
          </a:bodyPr>
          <a:lstStyle/>
          <a:p>
            <a:pPr marL="0" indent="0">
              <a:lnSpc>
                <a:spcPct val="100000"/>
              </a:lnSpc>
              <a:spcBef>
                <a:spcPts val="0"/>
              </a:spcBef>
              <a:spcAft>
                <a:spcPts val="1200"/>
              </a:spcAft>
              <a:buNone/>
            </a:pPr>
            <a:r>
              <a:rPr lang="en-US" sz="3400" i="1" dirty="0">
                <a:solidFill>
                  <a:schemeClr val="bg1"/>
                </a:solidFill>
              </a:rPr>
              <a:t>Now is the Time</a:t>
            </a:r>
          </a:p>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speak out for justice,</a:t>
            </a:r>
            <a:br>
              <a:rPr lang="en-US" sz="3400" dirty="0">
                <a:solidFill>
                  <a:schemeClr val="bg1"/>
                </a:solidFill>
              </a:rPr>
            </a:br>
            <a:r>
              <a:rPr lang="en-US" sz="3400" dirty="0">
                <a:solidFill>
                  <a:schemeClr val="bg1"/>
                </a:solidFill>
              </a:rPr>
              <a:t>for mercy and truth.</a:t>
            </a:r>
          </a:p>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live with compassion </a:t>
            </a:r>
          </a:p>
          <a:p>
            <a:pPr marL="0" indent="0">
              <a:lnSpc>
                <a:spcPct val="100000"/>
              </a:lnSpc>
              <a:spcBef>
                <a:spcPts val="0"/>
              </a:spcBef>
              <a:spcAft>
                <a:spcPts val="1200"/>
              </a:spcAft>
              <a:buNone/>
            </a:pPr>
            <a:r>
              <a:rPr lang="en-US" sz="3400" dirty="0">
                <a:solidFill>
                  <a:schemeClr val="bg1"/>
                </a:solidFill>
              </a:rPr>
              <a:t>and lift up all those</a:t>
            </a:r>
            <a:br>
              <a:rPr lang="en-US" sz="3400" dirty="0">
                <a:solidFill>
                  <a:schemeClr val="bg1"/>
                </a:solidFill>
              </a:rPr>
            </a:br>
            <a:r>
              <a:rPr lang="en-US" sz="3400" dirty="0">
                <a:solidFill>
                  <a:schemeClr val="bg1"/>
                </a:solidFill>
              </a:rPr>
              <a:t>with no voice.</a:t>
            </a:r>
          </a:p>
          <a:p>
            <a:pPr marL="0" indent="0">
              <a:lnSpc>
                <a:spcPct val="100000"/>
              </a:lnSpc>
              <a:spcBef>
                <a:spcPts val="0"/>
              </a:spcBef>
              <a:spcAft>
                <a:spcPts val="1200"/>
              </a:spcAft>
              <a:buNone/>
            </a:pPr>
            <a:r>
              <a:rPr lang="en-US" sz="3400" dirty="0">
                <a:solidFill>
                  <a:schemeClr val="bg1"/>
                </a:solidFill>
              </a:rPr>
              <a:t>x2</a:t>
            </a:r>
          </a:p>
        </p:txBody>
      </p:sp>
      <p:sp>
        <p:nvSpPr>
          <p:cNvPr id="5" name="TextBox 4"/>
          <p:cNvSpPr txBox="1"/>
          <p:nvPr/>
        </p:nvSpPr>
        <p:spPr>
          <a:xfrm>
            <a:off x="7871460" y="438286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28863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sp>
        <p:nvSpPr>
          <p:cNvPr id="3" name="Content Placeholder 2"/>
          <p:cNvSpPr>
            <a:spLocks noGrp="1"/>
          </p:cNvSpPr>
          <p:nvPr>
            <p:ph idx="1"/>
          </p:nvPr>
        </p:nvSpPr>
        <p:spPr>
          <a:xfrm>
            <a:off x="838200" y="365125"/>
            <a:ext cx="10515600" cy="1691641"/>
          </a:xfrm>
        </p:spPr>
        <p:txBody>
          <a:bodyPr>
            <a:normAutofit lnSpcReduction="10000"/>
          </a:bodyPr>
          <a:lstStyle/>
          <a:p>
            <a:pPr marL="0" indent="0" algn="ctr">
              <a:buNone/>
            </a:pPr>
            <a:r>
              <a:rPr lang="en-US" sz="4000" dirty="0">
                <a:solidFill>
                  <a:schemeClr val="bg1"/>
                </a:solidFill>
              </a:rPr>
              <a:t>Let us listen to words of wisdom regarding the synod.  Pause and reflect on the message you are receiving from each passage:</a:t>
            </a:r>
          </a:p>
          <a:p>
            <a:endParaRPr lang="en-US" dirty="0"/>
          </a:p>
        </p:txBody>
      </p:sp>
      <p:sp>
        <p:nvSpPr>
          <p:cNvPr id="4" name="TextBox 3"/>
          <p:cNvSpPr txBox="1"/>
          <p:nvPr/>
        </p:nvSpPr>
        <p:spPr>
          <a:xfrm>
            <a:off x="7802880" y="612022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3743238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2083" y="374015"/>
            <a:ext cx="9347835" cy="3535045"/>
          </a:xfrm>
          <a:solidFill>
            <a:schemeClr val="tx1">
              <a:alpha val="30000"/>
            </a:schemeClr>
          </a:solidFill>
        </p:spPr>
        <p:txBody>
          <a:bodyPr>
            <a:normAutofit/>
          </a:bodyPr>
          <a:lstStyle/>
          <a:p>
            <a:pPr marL="0" indent="0" algn="ctr">
              <a:buNone/>
            </a:pPr>
            <a:r>
              <a:rPr lang="en-US" sz="4000" dirty="0">
                <a:solidFill>
                  <a:schemeClr val="bg1"/>
                </a:solidFill>
              </a:rPr>
              <a:t>Our mission is to witness to the love of God in the midst of the whole human family. . . in this way, </a:t>
            </a:r>
            <a:r>
              <a:rPr lang="en-US" sz="4000" dirty="0" err="1">
                <a:solidFill>
                  <a:schemeClr val="bg1"/>
                </a:solidFill>
              </a:rPr>
              <a:t>synodality</a:t>
            </a:r>
            <a:r>
              <a:rPr lang="en-US" sz="4000" dirty="0">
                <a:solidFill>
                  <a:schemeClr val="bg1"/>
                </a:solidFill>
              </a:rPr>
              <a:t> is a path by which the Church can more fruitfully fulfil her mission of evangelization in the world, as a leaven at the service of the coming of God’s kingdom.</a:t>
            </a:r>
          </a:p>
        </p:txBody>
      </p:sp>
      <p:sp>
        <p:nvSpPr>
          <p:cNvPr id="4" name="TextBox 3"/>
          <p:cNvSpPr txBox="1"/>
          <p:nvPr/>
        </p:nvSpPr>
        <p:spPr>
          <a:xfrm>
            <a:off x="7722870" y="421141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2460733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31365"/>
            <a:ext cx="10515600" cy="3500755"/>
          </a:xfrm>
          <a:solidFill>
            <a:schemeClr val="tx1">
              <a:alpha val="67000"/>
            </a:schemeClr>
          </a:solidFill>
        </p:spPr>
        <p:txBody>
          <a:bodyPr/>
          <a:lstStyle/>
          <a:p>
            <a:pPr marL="0" indent="0" algn="ctr">
              <a:buNone/>
            </a:pPr>
            <a:r>
              <a:rPr lang="en-US" sz="4000" dirty="0">
                <a:solidFill>
                  <a:schemeClr val="bg1"/>
                </a:solidFill>
              </a:rPr>
              <a:t>We need to be open to conversion and change.  We can often be resistant to what the Holy Spirit is trying to inspire us to undertake.  We are called to abandon attitudes of complacency and comfort that lead us to make decisions purely on the basis of how things have been done in the past.</a:t>
            </a:r>
            <a:endParaRPr lang="en-US" dirty="0">
              <a:solidFill>
                <a:schemeClr val="bg1"/>
              </a:solidFill>
            </a:endParaRPr>
          </a:p>
        </p:txBody>
      </p:sp>
      <p:sp>
        <p:nvSpPr>
          <p:cNvPr id="4" name="TextBox 3"/>
          <p:cNvSpPr txBox="1"/>
          <p:nvPr/>
        </p:nvSpPr>
        <p:spPr>
          <a:xfrm>
            <a:off x="7768590" y="609736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2408652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4850" y="552768"/>
            <a:ext cx="7212330" cy="5870892"/>
          </a:xfrm>
        </p:spPr>
        <p:txBody>
          <a:bodyPr>
            <a:normAutofit/>
          </a:bodyPr>
          <a:lstStyle/>
          <a:p>
            <a:pPr marL="0" indent="0" algn="ctr">
              <a:buNone/>
            </a:pPr>
            <a:r>
              <a:rPr lang="en-US" sz="4000" dirty="0"/>
              <a:t>We are signs of a Church that listens and journeys:  By listening, the Church follows the example of God, who listens to the cry of the people.  The </a:t>
            </a:r>
            <a:r>
              <a:rPr lang="en-US" sz="4000" dirty="0" err="1"/>
              <a:t>Synodal</a:t>
            </a:r>
            <a:r>
              <a:rPr lang="en-US" sz="4000" dirty="0"/>
              <a:t> Process provides us with the opportunity to open ourselves to listen in an authentic way, without resorting to ready-made answers or pre-formulated judgments.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3429" cy="6858000"/>
          </a:xfrm>
          <a:prstGeom prst="rect">
            <a:avLst/>
          </a:prstGeom>
        </p:spPr>
      </p:pic>
      <p:sp>
        <p:nvSpPr>
          <p:cNvPr id="5" name="TextBox 4"/>
          <p:cNvSpPr txBox="1"/>
          <p:nvPr/>
        </p:nvSpPr>
        <p:spPr>
          <a:xfrm>
            <a:off x="143589" y="6100494"/>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3793429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30250" y="97473"/>
            <a:ext cx="4682490" cy="5062480"/>
          </a:xfrm>
          <a:solidFill>
            <a:schemeClr val="tx1">
              <a:alpha val="42000"/>
            </a:schemeClr>
          </a:solidFill>
        </p:spPr>
        <p:txBody>
          <a:bodyPr vert="horz" lIns="91440" tIns="45720" rIns="91440" bIns="45720" rtlCol="0" anchor="t">
            <a:noAutofit/>
          </a:bodyPr>
          <a:lstStyle/>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speak out for justice,</a:t>
            </a:r>
            <a:br>
              <a:rPr lang="en-US" sz="3400" dirty="0">
                <a:solidFill>
                  <a:schemeClr val="bg1"/>
                </a:solidFill>
              </a:rPr>
            </a:br>
            <a:r>
              <a:rPr lang="en-US" sz="3400" dirty="0">
                <a:solidFill>
                  <a:schemeClr val="bg1"/>
                </a:solidFill>
              </a:rPr>
              <a:t>for mercy and truth.</a:t>
            </a:r>
            <a:endParaRPr lang="en-US"/>
          </a:p>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live with compassion and lift up all those</a:t>
            </a:r>
            <a:br>
              <a:rPr lang="en-US" sz="3400" dirty="0">
                <a:solidFill>
                  <a:schemeClr val="bg1"/>
                </a:solidFill>
              </a:rPr>
            </a:br>
            <a:r>
              <a:rPr lang="en-US" sz="3400" dirty="0">
                <a:solidFill>
                  <a:schemeClr val="bg1"/>
                </a:solidFill>
              </a:rPr>
              <a:t>with no voice.</a:t>
            </a:r>
            <a:endParaRPr lang="en-US" sz="3400" dirty="0">
              <a:solidFill>
                <a:schemeClr val="bg1"/>
              </a:solidFill>
              <a:cs typeface="Calibri"/>
            </a:endParaRPr>
          </a:p>
        </p:txBody>
      </p:sp>
      <p:sp>
        <p:nvSpPr>
          <p:cNvPr id="5" name="TextBox 4"/>
          <p:cNvSpPr txBox="1"/>
          <p:nvPr/>
        </p:nvSpPr>
        <p:spPr>
          <a:xfrm>
            <a:off x="7871460" y="438286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pic>
        <p:nvPicPr>
          <p:cNvPr id="6" name="Now Is the Time with vs. 4 (forgotten mistreated and lone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7560000">
            <a:off x="11269180" y="57720"/>
            <a:ext cx="609600" cy="609600"/>
          </a:xfrm>
          <a:prstGeom prst="rect">
            <a:avLst/>
          </a:prstGeom>
        </p:spPr>
      </p:pic>
    </p:spTree>
    <p:extLst>
      <p:ext uri="{BB962C8B-B14F-4D97-AF65-F5344CB8AC3E}">
        <p14:creationId xmlns:p14="http://schemas.microsoft.com/office/powerpoint/2010/main" val="108825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430" y="605791"/>
            <a:ext cx="9883140" cy="2485344"/>
          </a:xfrm>
          <a:solidFill>
            <a:schemeClr val="tx1">
              <a:alpha val="44000"/>
            </a:schemeClr>
          </a:solidFill>
        </p:spPr>
        <p:txBody>
          <a:bodyPr vert="horz" lIns="91440" tIns="45720" rIns="91440" bIns="45720" rtlCol="0" anchor="t">
            <a:normAutofit/>
          </a:bodyPr>
          <a:lstStyle/>
          <a:p>
            <a:pPr marL="0" indent="0">
              <a:buNone/>
            </a:pPr>
            <a:r>
              <a:rPr lang="en-US" sz="3500" dirty="0">
                <a:solidFill>
                  <a:schemeClr val="bg1"/>
                </a:solidFill>
              </a:rPr>
              <a:t>Who will listen to the forgotten mistreated and lonely</a:t>
            </a:r>
            <a:endParaRPr lang="en-US"/>
          </a:p>
          <a:p>
            <a:pPr marL="0" indent="0">
              <a:buNone/>
            </a:pPr>
            <a:r>
              <a:rPr lang="en-US" sz="3500" dirty="0">
                <a:solidFill>
                  <a:schemeClr val="bg1"/>
                </a:solidFill>
              </a:rPr>
              <a:t>When will we give love and compassion and hope?</a:t>
            </a:r>
          </a:p>
          <a:p>
            <a:pPr marL="0" indent="0">
              <a:buNone/>
            </a:pPr>
            <a:r>
              <a:rPr lang="en-US" sz="3500" dirty="0">
                <a:solidFill>
                  <a:schemeClr val="bg1"/>
                </a:solidFill>
              </a:rPr>
              <a:t>If not now, then when?</a:t>
            </a:r>
          </a:p>
          <a:p>
            <a:pPr marL="0" indent="0">
              <a:buNone/>
            </a:pPr>
            <a:r>
              <a:rPr lang="en-US" sz="3500" dirty="0">
                <a:solidFill>
                  <a:schemeClr val="bg1"/>
                </a:solidFill>
              </a:rPr>
              <a:t>If not us, then who?</a:t>
            </a:r>
          </a:p>
        </p:txBody>
      </p:sp>
      <p:sp>
        <p:nvSpPr>
          <p:cNvPr id="6" name="TextBox 5"/>
          <p:cNvSpPr txBox="1"/>
          <p:nvPr/>
        </p:nvSpPr>
        <p:spPr>
          <a:xfrm>
            <a:off x="7814310" y="591448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48593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0" y="156845"/>
            <a:ext cx="4682490" cy="5241127"/>
          </a:xfrm>
          <a:solidFill>
            <a:schemeClr val="tx1">
              <a:alpha val="42000"/>
            </a:schemeClr>
          </a:solidFill>
        </p:spPr>
        <p:txBody>
          <a:bodyPr vert="horz" lIns="91440" tIns="45720" rIns="91440" bIns="45720" rtlCol="0" anchor="t">
            <a:noAutofit/>
          </a:bodyPr>
          <a:lstStyle/>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speak out for justice,</a:t>
            </a:r>
            <a:br>
              <a:rPr lang="en-US" sz="3400" dirty="0">
                <a:solidFill>
                  <a:schemeClr val="bg1"/>
                </a:solidFill>
              </a:rPr>
            </a:br>
            <a:r>
              <a:rPr lang="en-US" sz="3400" dirty="0">
                <a:solidFill>
                  <a:schemeClr val="bg1"/>
                </a:solidFill>
              </a:rPr>
              <a:t>for mercy and truth.</a:t>
            </a:r>
            <a:endParaRPr lang="en-US"/>
          </a:p>
          <a:p>
            <a:pPr marL="0" indent="0">
              <a:lnSpc>
                <a:spcPct val="100000"/>
              </a:lnSpc>
              <a:spcBef>
                <a:spcPts val="0"/>
              </a:spcBef>
              <a:spcAft>
                <a:spcPts val="1200"/>
              </a:spcAft>
              <a:buNone/>
            </a:pPr>
            <a:r>
              <a:rPr lang="en-US" sz="3400" dirty="0">
                <a:solidFill>
                  <a:schemeClr val="bg1"/>
                </a:solidFill>
              </a:rPr>
              <a:t>Now is the time</a:t>
            </a:r>
            <a:br>
              <a:rPr lang="en-US" sz="3400" dirty="0">
                <a:solidFill>
                  <a:schemeClr val="bg1"/>
                </a:solidFill>
              </a:rPr>
            </a:br>
            <a:r>
              <a:rPr lang="en-US" sz="3400" dirty="0">
                <a:solidFill>
                  <a:schemeClr val="bg1"/>
                </a:solidFill>
              </a:rPr>
              <a:t>and we are the ones</a:t>
            </a:r>
            <a:br>
              <a:rPr lang="en-US" sz="3400" dirty="0">
                <a:solidFill>
                  <a:schemeClr val="bg1"/>
                </a:solidFill>
              </a:rPr>
            </a:br>
            <a:r>
              <a:rPr lang="en-US" sz="3400" dirty="0">
                <a:solidFill>
                  <a:schemeClr val="bg1"/>
                </a:solidFill>
              </a:rPr>
              <a:t>to live with compassion </a:t>
            </a:r>
          </a:p>
          <a:p>
            <a:pPr marL="0" indent="0">
              <a:lnSpc>
                <a:spcPct val="100000"/>
              </a:lnSpc>
              <a:spcBef>
                <a:spcPts val="0"/>
              </a:spcBef>
              <a:spcAft>
                <a:spcPts val="1200"/>
              </a:spcAft>
              <a:buNone/>
            </a:pPr>
            <a:r>
              <a:rPr lang="en-US" sz="3400" dirty="0">
                <a:solidFill>
                  <a:schemeClr val="bg1"/>
                </a:solidFill>
              </a:rPr>
              <a:t>and lift up all those</a:t>
            </a:r>
            <a:br>
              <a:rPr lang="en-US" sz="3400" dirty="0">
                <a:solidFill>
                  <a:schemeClr val="bg1"/>
                </a:solidFill>
              </a:rPr>
            </a:br>
            <a:r>
              <a:rPr lang="en-US" sz="3400" dirty="0">
                <a:solidFill>
                  <a:schemeClr val="bg1"/>
                </a:solidFill>
              </a:rPr>
              <a:t>with no voice.</a:t>
            </a:r>
            <a:endParaRPr lang="en-US" sz="3400" dirty="0">
              <a:solidFill>
                <a:schemeClr val="bg1"/>
              </a:solidFill>
              <a:cs typeface="Calibri"/>
            </a:endParaRPr>
          </a:p>
        </p:txBody>
      </p:sp>
      <p:sp>
        <p:nvSpPr>
          <p:cNvPr id="5" name="TextBox 4"/>
          <p:cNvSpPr txBox="1"/>
          <p:nvPr/>
        </p:nvSpPr>
        <p:spPr>
          <a:xfrm>
            <a:off x="7871460" y="4382869"/>
            <a:ext cx="4286250" cy="646331"/>
          </a:xfrm>
          <a:prstGeom prst="rect">
            <a:avLst/>
          </a:prstGeom>
          <a:solidFill>
            <a:schemeClr val="tx1">
              <a:alpha val="42000"/>
            </a:schemeClr>
          </a:solidFill>
        </p:spPr>
        <p:txBody>
          <a:bodyPr wrap="square" rtlCol="0">
            <a:spAutoFit/>
          </a:bodyPr>
          <a:lstStyle/>
          <a:p>
            <a:r>
              <a:rPr lang="en-US" dirty="0">
                <a:solidFill>
                  <a:schemeClr val="bg1"/>
                </a:solidFill>
              </a:rPr>
              <a:t>Cathedral of Saint Mary of the Assumption, San Francisco, CA</a:t>
            </a:r>
          </a:p>
        </p:txBody>
      </p:sp>
    </p:spTree>
    <p:extLst>
      <p:ext uri="{BB962C8B-B14F-4D97-AF65-F5344CB8AC3E}">
        <p14:creationId xmlns:p14="http://schemas.microsoft.com/office/powerpoint/2010/main" val="1681883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779</Words>
  <Application>Microsoft Office PowerPoint</Application>
  <PresentationFormat>Widescreen</PresentationFormat>
  <Paragraphs>65</Paragraphs>
  <Slides>18</Slides>
  <Notes>0</Notes>
  <HiddenSlides>0</HiddenSlides>
  <MMClips>4</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WE HAVE BEEN CALLED TO THIS HOUR</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Pro Sanctity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HAVE BEEN CALLED TO THIS HOUR</dc:title>
  <dc:creator>Joan Patten</dc:creator>
  <cp:lastModifiedBy>Joan Patten</cp:lastModifiedBy>
  <cp:revision>46</cp:revision>
  <dcterms:created xsi:type="dcterms:W3CDTF">2022-03-17T17:00:58Z</dcterms:created>
  <dcterms:modified xsi:type="dcterms:W3CDTF">2022-03-23T22:52:01Z</dcterms:modified>
</cp:coreProperties>
</file>