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7" r:id="rId9"/>
    <p:sldId id="262" r:id="rId10"/>
    <p:sldId id="263" r:id="rId11"/>
    <p:sldId id="265"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3" autoAdjust="0"/>
    <p:restoredTop sz="94660"/>
  </p:normalViewPr>
  <p:slideViewPr>
    <p:cSldViewPr snapToGrid="0">
      <p:cViewPr varScale="1">
        <p:scale>
          <a:sx n="194" d="100"/>
          <a:sy n="194" d="100"/>
        </p:scale>
        <p:origin x="2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5A6CE-13D3-4C3B-990C-E553FF9CCF77}" type="datetimeFigureOut">
              <a:rPr lang="en-US" smtClean="0"/>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278582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5A6CE-13D3-4C3B-990C-E553FF9CCF77}" type="datetimeFigureOut">
              <a:rPr lang="en-US" smtClean="0"/>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212707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5A6CE-13D3-4C3B-990C-E553FF9CCF77}" type="datetimeFigureOut">
              <a:rPr lang="en-US" smtClean="0"/>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405500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5A6CE-13D3-4C3B-990C-E553FF9CCF77}" type="datetimeFigureOut">
              <a:rPr lang="en-US" smtClean="0"/>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278998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5A6CE-13D3-4C3B-990C-E553FF9CCF77}" type="datetimeFigureOut">
              <a:rPr lang="en-US" smtClean="0"/>
              <a:t>3/29/22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276394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5A6CE-13D3-4C3B-990C-E553FF9CCF77}" type="datetimeFigureOut">
              <a:rPr lang="en-US" smtClean="0"/>
              <a:t>3/29/22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259093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5A6CE-13D3-4C3B-990C-E553FF9CCF77}" type="datetimeFigureOut">
              <a:rPr lang="en-US" smtClean="0"/>
              <a:t>3/29/22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90648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5A6CE-13D3-4C3B-990C-E553FF9CCF77}" type="datetimeFigureOut">
              <a:rPr lang="en-US" smtClean="0"/>
              <a:t>3/29/22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351564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5A6CE-13D3-4C3B-990C-E553FF9CCF77}" type="datetimeFigureOut">
              <a:rPr lang="en-US" smtClean="0"/>
              <a:t>3/29/22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400495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5A6CE-13D3-4C3B-990C-E553FF9CCF77}" type="datetimeFigureOut">
              <a:rPr lang="en-US" smtClean="0"/>
              <a:t>3/29/22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23647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5A6CE-13D3-4C3B-990C-E553FF9CCF77}" type="datetimeFigureOut">
              <a:rPr lang="en-US" smtClean="0"/>
              <a:t>3/29/22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ACB8-712D-42D2-8AA6-A89CC019B738}" type="slidenum">
              <a:rPr lang="en-US" smtClean="0"/>
              <a:t>‹#›</a:t>
            </a:fld>
            <a:endParaRPr lang="en-US"/>
          </a:p>
        </p:txBody>
      </p:sp>
    </p:spTree>
    <p:extLst>
      <p:ext uri="{BB962C8B-B14F-4D97-AF65-F5344CB8AC3E}">
        <p14:creationId xmlns:p14="http://schemas.microsoft.com/office/powerpoint/2010/main" val="111355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5A6CE-13D3-4C3B-990C-E553FF9CCF77}" type="datetimeFigureOut">
              <a:rPr lang="en-US" smtClean="0"/>
              <a:t>3/29/22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7ACB8-712D-42D2-8AA6-A89CC019B738}" type="slidenum">
              <a:rPr lang="en-US" smtClean="0"/>
              <a:t>‹#›</a:t>
            </a:fld>
            <a:endParaRPr lang="en-US"/>
          </a:p>
        </p:txBody>
      </p:sp>
    </p:spTree>
    <p:extLst>
      <p:ext uri="{BB962C8B-B14F-4D97-AF65-F5344CB8AC3E}">
        <p14:creationId xmlns:p14="http://schemas.microsoft.com/office/powerpoint/2010/main" val="169841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g8eorCEMIK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OSdGW_HBrLE" TargetMode="External"/><Relationship Id="rId5" Type="http://schemas.openxmlformats.org/officeDocument/2006/relationships/image" Target="../media/image3.jpeg"/><Relationship Id="rId4" Type="http://schemas.openxmlformats.org/officeDocument/2006/relationships/hyperlink" Target="https://www.youtube.com/watch?v=OSdGW_HBrL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63676" y="1789337"/>
            <a:ext cx="8064649" cy="2387600"/>
          </a:xfrm>
        </p:spPr>
        <p:txBody>
          <a:bodyPr>
            <a:normAutofit fontScale="90000"/>
          </a:bodyPr>
          <a:lstStyle/>
          <a:p>
            <a:r>
              <a:rPr lang="en-US" b="1" dirty="0">
                <a:solidFill>
                  <a:schemeClr val="bg1"/>
                </a:solidFill>
                <a:latin typeface="Cinzel Decorative" panose="00000500000000000000" pitchFamily="2" charset="0"/>
              </a:rPr>
              <a:t>We Pray for Peace in Ukraine and in Our World</a:t>
            </a:r>
          </a:p>
        </p:txBody>
      </p:sp>
      <p:sp>
        <p:nvSpPr>
          <p:cNvPr id="3" name="Subtitle 2"/>
          <p:cNvSpPr>
            <a:spLocks noGrp="1"/>
          </p:cNvSpPr>
          <p:nvPr>
            <p:ph type="subTitle" idx="1"/>
          </p:nvPr>
        </p:nvSpPr>
        <p:spPr>
          <a:xfrm>
            <a:off x="1524000" y="3989313"/>
            <a:ext cx="9144000" cy="1655762"/>
          </a:xfrm>
        </p:spPr>
        <p:txBody>
          <a:bodyPr/>
          <a:lstStyle/>
          <a:p>
            <a:r>
              <a:rPr lang="en-US" b="1" dirty="0">
                <a:solidFill>
                  <a:schemeClr val="bg1"/>
                </a:solidFill>
                <a:latin typeface="Cinzel Decorative" panose="00000500000000000000" pitchFamily="2" charset="0"/>
              </a:rPr>
              <a:t> Morning Prayer Tuesday, March 29, 2022</a:t>
            </a:r>
          </a:p>
        </p:txBody>
      </p:sp>
      <p:sp>
        <p:nvSpPr>
          <p:cNvPr id="5" name="TextBox 4"/>
          <p:cNvSpPr txBox="1"/>
          <p:nvPr/>
        </p:nvSpPr>
        <p:spPr>
          <a:xfrm>
            <a:off x="7818120" y="6211669"/>
            <a:ext cx="4286250" cy="369332"/>
          </a:xfrm>
          <a:prstGeom prst="rect">
            <a:avLst/>
          </a:prstGeom>
          <a:noFill/>
        </p:spPr>
        <p:txBody>
          <a:bodyPr wrap="square" rtlCol="0">
            <a:spAutoFit/>
          </a:bodyPr>
          <a:lstStyle/>
          <a:p>
            <a:r>
              <a:rPr lang="en-US" dirty="0">
                <a:solidFill>
                  <a:schemeClr val="bg1"/>
                </a:solidFill>
              </a:rPr>
              <a:t>Dominican Church, </a:t>
            </a:r>
            <a:r>
              <a:rPr lang="en-US" dirty="0" err="1">
                <a:solidFill>
                  <a:schemeClr val="bg1"/>
                </a:solidFill>
              </a:rPr>
              <a:t>Lviv</a:t>
            </a:r>
            <a:r>
              <a:rPr lang="en-US" dirty="0">
                <a:solidFill>
                  <a:schemeClr val="bg1"/>
                </a:solidFill>
              </a:rPr>
              <a:t>, Ukraine</a:t>
            </a:r>
          </a:p>
        </p:txBody>
      </p:sp>
    </p:spTree>
    <p:extLst>
      <p:ext uri="{BB962C8B-B14F-4D97-AF65-F5344CB8AC3E}">
        <p14:creationId xmlns:p14="http://schemas.microsoft.com/office/powerpoint/2010/main" val="116701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640" y="792891"/>
            <a:ext cx="3723042" cy="670149"/>
          </a:xfrm>
        </p:spPr>
        <p:txBody>
          <a:bodyPr/>
          <a:lstStyle/>
          <a:p>
            <a:pPr marL="0" indent="0">
              <a:buNone/>
            </a:pPr>
            <a:r>
              <a:rPr lang="en-US" dirty="0"/>
              <a:t>(A moment of silence)</a:t>
            </a:r>
          </a:p>
          <a:p>
            <a:endParaRPr lang="en-US" dirty="0"/>
          </a:p>
        </p:txBody>
      </p:sp>
      <p:pic>
        <p:nvPicPr>
          <p:cNvPr id="2" name="Picture 1">
            <a:extLst>
              <a:ext uri="{FF2B5EF4-FFF2-40B4-BE49-F238E27FC236}">
                <a16:creationId xmlns:a16="http://schemas.microsoft.com/office/drawing/2014/main" id="{932A6804-134A-E945-95AA-08C34A0FEFBD}"/>
              </a:ext>
            </a:extLst>
          </p:cNvPr>
          <p:cNvPicPr>
            <a:picLocks noChangeAspect="1"/>
          </p:cNvPicPr>
          <p:nvPr/>
        </p:nvPicPr>
        <p:blipFill>
          <a:blip r:embed="rId2"/>
          <a:stretch>
            <a:fillRect/>
          </a:stretch>
        </p:blipFill>
        <p:spPr>
          <a:xfrm>
            <a:off x="2078831" y="1426616"/>
            <a:ext cx="7620000" cy="4572000"/>
          </a:xfrm>
          <a:prstGeom prst="rect">
            <a:avLst/>
          </a:prstGeom>
        </p:spPr>
      </p:pic>
    </p:spTree>
    <p:extLst>
      <p:ext uri="{BB962C8B-B14F-4D97-AF65-F5344CB8AC3E}">
        <p14:creationId xmlns:p14="http://schemas.microsoft.com/office/powerpoint/2010/main" val="266494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0666" cy="1325563"/>
          </a:xfrm>
        </p:spPr>
        <p:txBody>
          <a:bodyPr>
            <a:normAutofit/>
          </a:bodyPr>
          <a:lstStyle/>
          <a:p>
            <a:pPr algn="ctr"/>
            <a:r>
              <a:rPr lang="en-US" sz="4000" dirty="0">
                <a:latin typeface="Cinzel Decorative" panose="00000500000000000000" pitchFamily="2" charset="0"/>
              </a:rPr>
              <a:t>Make Me a Channel of Your Peace</a:t>
            </a:r>
          </a:p>
        </p:txBody>
      </p:sp>
      <p:pic>
        <p:nvPicPr>
          <p:cNvPr id="5" name="g8eorCEMIK4"/>
          <p:cNvPicPr>
            <a:picLocks noRot="1" noChangeAspect="1"/>
          </p:cNvPicPr>
          <p:nvPr>
            <a:videoFile r:link="rId1"/>
          </p:nvPr>
        </p:nvPicPr>
        <p:blipFill>
          <a:blip r:embed="rId3"/>
          <a:stretch>
            <a:fillRect/>
          </a:stretch>
        </p:blipFill>
        <p:spPr>
          <a:xfrm>
            <a:off x="1957594" y="1562213"/>
            <a:ext cx="8276812" cy="4655707"/>
          </a:xfrm>
          <a:prstGeom prst="rect">
            <a:avLst/>
          </a:prstGeom>
        </p:spPr>
      </p:pic>
    </p:spTree>
    <p:extLst>
      <p:ext uri="{BB962C8B-B14F-4D97-AF65-F5344CB8AC3E}">
        <p14:creationId xmlns:p14="http://schemas.microsoft.com/office/powerpoint/2010/main" val="42823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Cinzel Decorative" panose="00000500000000000000" pitchFamily="2" charset="0"/>
              </a:rPr>
              <a:t>Dona </a:t>
            </a:r>
            <a:r>
              <a:rPr lang="en-US" b="1" dirty="0" err="1">
                <a:solidFill>
                  <a:schemeClr val="bg1"/>
                </a:solidFill>
                <a:latin typeface="Cinzel Decorative" panose="00000500000000000000" pitchFamily="2" charset="0"/>
              </a:rPr>
              <a:t>Nobis</a:t>
            </a:r>
            <a:r>
              <a:rPr lang="en-US" b="1" dirty="0">
                <a:solidFill>
                  <a:schemeClr val="bg1"/>
                </a:solidFill>
                <a:latin typeface="Cinzel Decorative" panose="00000500000000000000" pitchFamily="2" charset="0"/>
              </a:rPr>
              <a:t> </a:t>
            </a:r>
            <a:r>
              <a:rPr lang="en-US" b="1" dirty="0" err="1">
                <a:solidFill>
                  <a:schemeClr val="bg1"/>
                </a:solidFill>
                <a:latin typeface="Cinzel Decorative" panose="00000500000000000000" pitchFamily="2" charset="0"/>
              </a:rPr>
              <a:t>Pacem</a:t>
            </a:r>
            <a:endParaRPr lang="en-US" b="1" dirty="0">
              <a:solidFill>
                <a:schemeClr val="bg1"/>
              </a:solidFill>
              <a:latin typeface="Cinzel Decorative" panose="00000500000000000000" pitchFamily="2" charset="0"/>
            </a:endParaRPr>
          </a:p>
        </p:txBody>
      </p:sp>
      <p:sp>
        <p:nvSpPr>
          <p:cNvPr id="3" name="Content Placeholder 2"/>
          <p:cNvSpPr>
            <a:spLocks noGrp="1"/>
          </p:cNvSpPr>
          <p:nvPr>
            <p:ph idx="1"/>
          </p:nvPr>
        </p:nvSpPr>
        <p:spPr>
          <a:xfrm>
            <a:off x="3452309" y="6214745"/>
            <a:ext cx="8488680" cy="508784"/>
          </a:xfrm>
        </p:spPr>
        <p:txBody>
          <a:bodyPr/>
          <a:lstStyle/>
          <a:p>
            <a:r>
              <a:rPr lang="en-US" dirty="0">
                <a:hlinkClick r:id="rId4"/>
              </a:rPr>
              <a:t>https://www.youtube.com/watch?v=OSdGW_HBrLE</a:t>
            </a:r>
            <a:r>
              <a:rPr lang="en-US" dirty="0"/>
              <a:t> </a:t>
            </a:r>
          </a:p>
        </p:txBody>
      </p:sp>
      <p:pic>
        <p:nvPicPr>
          <p:cNvPr id="4" name="OSdGW_HBrLE"/>
          <p:cNvPicPr>
            <a:picLocks noRot="1" noChangeAspect="1"/>
          </p:cNvPicPr>
          <p:nvPr>
            <a:videoFile r:link="rId1"/>
          </p:nvPr>
        </p:nvPicPr>
        <p:blipFill>
          <a:blip r:embed="rId5"/>
          <a:stretch>
            <a:fillRect/>
          </a:stretch>
        </p:blipFill>
        <p:spPr>
          <a:xfrm>
            <a:off x="2840596" y="1583112"/>
            <a:ext cx="6510809" cy="4137707"/>
          </a:xfrm>
          <a:prstGeom prst="rect">
            <a:avLst/>
          </a:prstGeom>
        </p:spPr>
      </p:pic>
    </p:spTree>
    <p:extLst>
      <p:ext uri="{BB962C8B-B14F-4D97-AF65-F5344CB8AC3E}">
        <p14:creationId xmlns:p14="http://schemas.microsoft.com/office/powerpoint/2010/main" val="13220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986" y="225275"/>
            <a:ext cx="10515600" cy="1325563"/>
          </a:xfrm>
        </p:spPr>
        <p:txBody>
          <a:bodyPr/>
          <a:lstStyle/>
          <a:p>
            <a:r>
              <a:rPr lang="en-US" dirty="0"/>
              <a:t>Prayer by Pope Francis:</a:t>
            </a:r>
          </a:p>
        </p:txBody>
      </p:sp>
      <p:sp>
        <p:nvSpPr>
          <p:cNvPr id="3" name="Content Placeholder 2"/>
          <p:cNvSpPr>
            <a:spLocks noGrp="1"/>
          </p:cNvSpPr>
          <p:nvPr>
            <p:ph idx="1"/>
          </p:nvPr>
        </p:nvSpPr>
        <p:spPr>
          <a:xfrm>
            <a:off x="6486860" y="1253331"/>
            <a:ext cx="4866939" cy="4351338"/>
          </a:xfrm>
        </p:spPr>
        <p:txBody>
          <a:bodyPr>
            <a:noAutofit/>
          </a:bodyPr>
          <a:lstStyle/>
          <a:p>
            <a:pPr marL="0" indent="0">
              <a:buNone/>
            </a:pPr>
            <a:r>
              <a:rPr lang="en-US" sz="3800" dirty="0"/>
              <a:t>Reader One: </a:t>
            </a:r>
          </a:p>
          <a:p>
            <a:pPr marL="0" indent="0">
              <a:buNone/>
            </a:pPr>
            <a:r>
              <a:rPr lang="en-US" sz="3800" dirty="0"/>
              <a:t>An introduction to the prayer for peace by Pope Francis: </a:t>
            </a:r>
            <a:r>
              <a:rPr lang="en-US" sz="3800" i="1" dirty="0"/>
              <a:t>“…war is a failure of politics and of humanity, a shameful capitulation, a stinging defeat before the forces of evil.”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49" y="1447130"/>
            <a:ext cx="5953972" cy="3963740"/>
          </a:xfrm>
          <a:prstGeom prst="rect">
            <a:avLst/>
          </a:prstGeom>
        </p:spPr>
      </p:pic>
    </p:spTree>
    <p:extLst>
      <p:ext uri="{BB962C8B-B14F-4D97-AF65-F5344CB8AC3E}">
        <p14:creationId xmlns:p14="http://schemas.microsoft.com/office/powerpoint/2010/main" val="67995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35" y="1152170"/>
            <a:ext cx="4335332" cy="4553660"/>
          </a:xfrm>
          <a:solidFill>
            <a:schemeClr val="tx1">
              <a:alpha val="69000"/>
            </a:schemeClr>
          </a:solidFill>
        </p:spPr>
        <p:txBody>
          <a:bodyPr>
            <a:noAutofit/>
          </a:bodyPr>
          <a:lstStyle/>
          <a:p>
            <a:pPr marL="0" indent="0">
              <a:spcBef>
                <a:spcPts val="0"/>
              </a:spcBef>
              <a:buNone/>
            </a:pPr>
            <a:r>
              <a:rPr lang="en-US" sz="3200" dirty="0">
                <a:solidFill>
                  <a:schemeClr val="bg1"/>
                </a:solidFill>
              </a:rPr>
              <a:t>Reader Two: </a:t>
            </a:r>
          </a:p>
          <a:p>
            <a:pPr marL="0" indent="0">
              <a:spcBef>
                <a:spcPts val="0"/>
              </a:spcBef>
              <a:buNone/>
            </a:pPr>
            <a:r>
              <a:rPr lang="en-US" sz="3200" dirty="0">
                <a:solidFill>
                  <a:schemeClr val="bg1"/>
                </a:solidFill>
              </a:rPr>
              <a:t>We lament the loss of life and the unnecessary suffering that is unfolding in Ukraine and in our weary world. We stand with the Ukrainian people and urge Russia to end this pointless and unwarranted conflict. </a:t>
            </a:r>
            <a:endParaRPr lang="en-US" sz="3200" dirty="0"/>
          </a:p>
        </p:txBody>
      </p:sp>
      <p:sp>
        <p:nvSpPr>
          <p:cNvPr id="4" name="TextBox 3"/>
          <p:cNvSpPr txBox="1"/>
          <p:nvPr/>
        </p:nvSpPr>
        <p:spPr>
          <a:xfrm>
            <a:off x="7818120" y="6211669"/>
            <a:ext cx="4286250" cy="369332"/>
          </a:xfrm>
          <a:prstGeom prst="rect">
            <a:avLst/>
          </a:prstGeom>
          <a:solidFill>
            <a:schemeClr val="tx1">
              <a:alpha val="61000"/>
            </a:schemeClr>
          </a:solidFill>
        </p:spPr>
        <p:txBody>
          <a:bodyPr wrap="square" rtlCol="0">
            <a:spAutoFit/>
          </a:bodyPr>
          <a:lstStyle/>
          <a:p>
            <a:r>
              <a:rPr lang="en-US" dirty="0">
                <a:solidFill>
                  <a:schemeClr val="bg1"/>
                </a:solidFill>
              </a:rPr>
              <a:t>Dominican Church, </a:t>
            </a:r>
            <a:r>
              <a:rPr lang="en-US" dirty="0" err="1">
                <a:solidFill>
                  <a:schemeClr val="bg1"/>
                </a:solidFill>
              </a:rPr>
              <a:t>Lviv</a:t>
            </a:r>
            <a:r>
              <a:rPr lang="en-US" dirty="0">
                <a:solidFill>
                  <a:schemeClr val="bg1"/>
                </a:solidFill>
              </a:rPr>
              <a:t>, Ukraine</a:t>
            </a:r>
          </a:p>
        </p:txBody>
      </p:sp>
    </p:spTree>
    <p:extLst>
      <p:ext uri="{BB962C8B-B14F-4D97-AF65-F5344CB8AC3E}">
        <p14:creationId xmlns:p14="http://schemas.microsoft.com/office/powerpoint/2010/main" val="171334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05" y="275422"/>
            <a:ext cx="4787152" cy="6307157"/>
          </a:xfrm>
          <a:solidFill>
            <a:schemeClr val="tx1">
              <a:alpha val="69000"/>
            </a:schemeClr>
          </a:solidFill>
        </p:spPr>
        <p:txBody>
          <a:bodyPr>
            <a:noAutofit/>
          </a:bodyPr>
          <a:lstStyle/>
          <a:p>
            <a:pPr marL="0" indent="0">
              <a:spcBef>
                <a:spcPts val="0"/>
              </a:spcBef>
              <a:buNone/>
            </a:pPr>
            <a:r>
              <a:rPr lang="en-US" sz="3200" dirty="0">
                <a:solidFill>
                  <a:schemeClr val="bg1"/>
                </a:solidFill>
              </a:rPr>
              <a:t>We also recognize and stand in solidarity with those protesting in Russia to try to get their government to choose a different, peaceable course of action. The unrest, uncertainty and trauma this war is causing is immeasurable and will affect the entire global village. In this moment, we pray knowing God hears our cries. Let us pray.  </a:t>
            </a:r>
            <a:endParaRPr lang="en-US" sz="3200" dirty="0"/>
          </a:p>
        </p:txBody>
      </p:sp>
      <p:sp>
        <p:nvSpPr>
          <p:cNvPr id="4" name="TextBox 3"/>
          <p:cNvSpPr txBox="1"/>
          <p:nvPr/>
        </p:nvSpPr>
        <p:spPr>
          <a:xfrm>
            <a:off x="7818120" y="6211669"/>
            <a:ext cx="4286250" cy="369332"/>
          </a:xfrm>
          <a:prstGeom prst="rect">
            <a:avLst/>
          </a:prstGeom>
          <a:solidFill>
            <a:schemeClr val="tx1">
              <a:alpha val="61000"/>
            </a:schemeClr>
          </a:solidFill>
        </p:spPr>
        <p:txBody>
          <a:bodyPr wrap="square" rtlCol="0">
            <a:spAutoFit/>
          </a:bodyPr>
          <a:lstStyle/>
          <a:p>
            <a:r>
              <a:rPr lang="en-US" dirty="0">
                <a:solidFill>
                  <a:schemeClr val="bg1"/>
                </a:solidFill>
              </a:rPr>
              <a:t>Dominican Church, </a:t>
            </a:r>
            <a:r>
              <a:rPr lang="en-US" dirty="0" err="1">
                <a:solidFill>
                  <a:schemeClr val="bg1"/>
                </a:solidFill>
              </a:rPr>
              <a:t>Lviv</a:t>
            </a:r>
            <a:r>
              <a:rPr lang="en-US" dirty="0">
                <a:solidFill>
                  <a:schemeClr val="bg1"/>
                </a:solidFill>
              </a:rPr>
              <a:t>, Ukraine</a:t>
            </a:r>
          </a:p>
        </p:txBody>
      </p:sp>
    </p:spTree>
    <p:extLst>
      <p:ext uri="{BB962C8B-B14F-4D97-AF65-F5344CB8AC3E}">
        <p14:creationId xmlns:p14="http://schemas.microsoft.com/office/powerpoint/2010/main" val="285031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8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0451" y="222735"/>
            <a:ext cx="7671099" cy="1509246"/>
          </a:xfrm>
          <a:solidFill>
            <a:schemeClr val="tx1">
              <a:alpha val="58000"/>
            </a:schemeClr>
          </a:solidFill>
        </p:spPr>
        <p:txBody>
          <a:bodyPr/>
          <a:lstStyle/>
          <a:p>
            <a:pPr marL="0" indent="0">
              <a:buNone/>
            </a:pPr>
            <a:r>
              <a:rPr lang="en-US" sz="3800" b="1" dirty="0">
                <a:solidFill>
                  <a:schemeClr val="bg1"/>
                </a:solidFill>
              </a:rPr>
              <a:t>Together:  </a:t>
            </a:r>
            <a:r>
              <a:rPr lang="en-US" sz="3800" i="1" dirty="0">
                <a:solidFill>
                  <a:schemeClr val="bg1"/>
                </a:solidFill>
              </a:rPr>
              <a:t>Hear us, God of Peace.</a:t>
            </a:r>
          </a:p>
          <a:p>
            <a:pPr marL="0" indent="0">
              <a:buNone/>
            </a:pPr>
            <a:r>
              <a:rPr lang="en-US" sz="3800" dirty="0">
                <a:solidFill>
                  <a:schemeClr val="bg1"/>
                </a:solidFill>
              </a:rPr>
              <a:t>(A moment of silence)</a:t>
            </a:r>
          </a:p>
          <a:p>
            <a:endParaRPr lang="en-US" i="1" dirty="0"/>
          </a:p>
          <a:p>
            <a:endParaRPr lang="en-US" i="1" dirty="0"/>
          </a:p>
          <a:p>
            <a:endParaRPr lang="en-US" i="1" dirty="0"/>
          </a:p>
        </p:txBody>
      </p:sp>
      <p:sp>
        <p:nvSpPr>
          <p:cNvPr id="5" name="TextBox 4"/>
          <p:cNvSpPr txBox="1"/>
          <p:nvPr/>
        </p:nvSpPr>
        <p:spPr>
          <a:xfrm>
            <a:off x="7465807" y="6211669"/>
            <a:ext cx="4638563" cy="369332"/>
          </a:xfrm>
          <a:prstGeom prst="rect">
            <a:avLst/>
          </a:prstGeom>
          <a:noFill/>
        </p:spPr>
        <p:txBody>
          <a:bodyPr wrap="square" rtlCol="0">
            <a:spAutoFit/>
          </a:bodyPr>
          <a:lstStyle/>
          <a:p>
            <a:r>
              <a:rPr lang="en-US" dirty="0"/>
              <a:t>St. Michael’s Golden-Domed Monastery of Kyiv</a:t>
            </a:r>
          </a:p>
        </p:txBody>
      </p:sp>
    </p:spTree>
    <p:extLst>
      <p:ext uri="{BB962C8B-B14F-4D97-AF65-F5344CB8AC3E}">
        <p14:creationId xmlns:p14="http://schemas.microsoft.com/office/powerpoint/2010/main" val="239350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1203" y="2524871"/>
            <a:ext cx="9069594" cy="3686798"/>
          </a:xfrm>
          <a:solidFill>
            <a:schemeClr val="tx1">
              <a:alpha val="55000"/>
            </a:schemeClr>
          </a:solidFill>
        </p:spPr>
        <p:txBody>
          <a:bodyPr>
            <a:noAutofit/>
          </a:bodyPr>
          <a:lstStyle/>
          <a:p>
            <a:pPr marL="0" indent="0">
              <a:buNone/>
            </a:pPr>
            <a:r>
              <a:rPr lang="en-US" sz="3200" dirty="0">
                <a:solidFill>
                  <a:schemeClr val="bg1"/>
                </a:solidFill>
              </a:rPr>
              <a:t>Reader One:  </a:t>
            </a:r>
          </a:p>
          <a:p>
            <a:pPr marL="0" indent="0">
              <a:buNone/>
            </a:pPr>
            <a:r>
              <a:rPr lang="en-US" sz="3200" dirty="0">
                <a:solidFill>
                  <a:schemeClr val="bg1"/>
                </a:solidFill>
              </a:rPr>
              <a:t>We pray today for the Ukrainian people and ask for Your intervention in this senseless war.  We pray, O God and to our Mother of Mercy, for protection and that there will be peace.  We pray for restoration and renewed hope.  We pray for families, especially, the children living through the horrors of war and all of the tribulation it brings.  </a:t>
            </a:r>
          </a:p>
        </p:txBody>
      </p:sp>
      <p:sp>
        <p:nvSpPr>
          <p:cNvPr id="4" name="TextBox 3"/>
          <p:cNvSpPr txBox="1"/>
          <p:nvPr/>
        </p:nvSpPr>
        <p:spPr>
          <a:xfrm>
            <a:off x="7465807" y="6211669"/>
            <a:ext cx="4638563" cy="369332"/>
          </a:xfrm>
          <a:prstGeom prst="rect">
            <a:avLst/>
          </a:prstGeom>
          <a:noFill/>
        </p:spPr>
        <p:txBody>
          <a:bodyPr wrap="square" rtlCol="0">
            <a:spAutoFit/>
          </a:bodyPr>
          <a:lstStyle/>
          <a:p>
            <a:r>
              <a:rPr lang="en-US" dirty="0"/>
              <a:t>St. Michael’s Golden-Domed Monastery of Kyiv</a:t>
            </a:r>
          </a:p>
        </p:txBody>
      </p:sp>
    </p:spTree>
    <p:extLst>
      <p:ext uri="{BB962C8B-B14F-4D97-AF65-F5344CB8AC3E}">
        <p14:creationId xmlns:p14="http://schemas.microsoft.com/office/powerpoint/2010/main" val="112522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896" y="1286641"/>
            <a:ext cx="7498976" cy="4284719"/>
          </a:xfrm>
          <a:solidFill>
            <a:schemeClr val="tx1">
              <a:alpha val="76000"/>
            </a:schemeClr>
          </a:solidFill>
        </p:spPr>
        <p:txBody>
          <a:bodyPr>
            <a:noAutofit/>
          </a:bodyPr>
          <a:lstStyle/>
          <a:p>
            <a:pPr marL="0" indent="0">
              <a:buNone/>
            </a:pPr>
            <a:r>
              <a:rPr lang="en-US" sz="3000" dirty="0">
                <a:solidFill>
                  <a:schemeClr val="bg1"/>
                </a:solidFill>
              </a:rPr>
              <a:t>We pray for all those protesting in Russia against these violent acts by their government.  We pray for the entire world community, including the leaders in our own country.  Give them wisdom and insight to respond in ways that end this war and move us all to a world where Your Peace abides.  Hear the cries of Your people, O God.  Lord have mercy.  Christ have mercy.  (Prayer from the U.S. Council of Churches)</a:t>
            </a:r>
          </a:p>
        </p:txBody>
      </p:sp>
      <p:sp>
        <p:nvSpPr>
          <p:cNvPr id="4" name="TextBox 3"/>
          <p:cNvSpPr txBox="1"/>
          <p:nvPr/>
        </p:nvSpPr>
        <p:spPr>
          <a:xfrm>
            <a:off x="7465807" y="6211669"/>
            <a:ext cx="4638563" cy="369332"/>
          </a:xfrm>
          <a:prstGeom prst="rect">
            <a:avLst/>
          </a:prstGeom>
          <a:noFill/>
        </p:spPr>
        <p:txBody>
          <a:bodyPr wrap="square" rtlCol="0">
            <a:spAutoFit/>
          </a:bodyPr>
          <a:lstStyle/>
          <a:p>
            <a:r>
              <a:rPr lang="en-US" dirty="0">
                <a:solidFill>
                  <a:schemeClr val="bg1"/>
                </a:solidFill>
              </a:rPr>
              <a:t>St. Michael’s Golden-Domed Monastery of Kyiv</a:t>
            </a:r>
          </a:p>
        </p:txBody>
      </p:sp>
    </p:spTree>
    <p:extLst>
      <p:ext uri="{BB962C8B-B14F-4D97-AF65-F5344CB8AC3E}">
        <p14:creationId xmlns:p14="http://schemas.microsoft.com/office/powerpoint/2010/main" val="334096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7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4466" y="201221"/>
            <a:ext cx="5723069" cy="594846"/>
          </a:xfrm>
        </p:spPr>
        <p:txBody>
          <a:bodyPr>
            <a:normAutofit/>
          </a:bodyPr>
          <a:lstStyle/>
          <a:p>
            <a:pPr marL="0" indent="0" algn="ctr">
              <a:buNone/>
            </a:pPr>
            <a:r>
              <a:rPr lang="en-US" sz="3200" dirty="0"/>
              <a:t>Together:  Amen!  Amen!  Amen!</a:t>
            </a:r>
          </a:p>
          <a:p>
            <a:pPr marL="0" indent="0" algn="ctr">
              <a:buNone/>
            </a:pPr>
            <a:endParaRPr lang="en-US" dirty="0"/>
          </a:p>
        </p:txBody>
      </p:sp>
      <p:sp>
        <p:nvSpPr>
          <p:cNvPr id="4" name="TextBox 3"/>
          <p:cNvSpPr txBox="1"/>
          <p:nvPr/>
        </p:nvSpPr>
        <p:spPr>
          <a:xfrm>
            <a:off x="7465807" y="6211669"/>
            <a:ext cx="4638563" cy="369332"/>
          </a:xfrm>
          <a:prstGeom prst="rect">
            <a:avLst/>
          </a:prstGeom>
          <a:noFill/>
        </p:spPr>
        <p:txBody>
          <a:bodyPr wrap="square" rtlCol="0">
            <a:spAutoFit/>
          </a:bodyPr>
          <a:lstStyle/>
          <a:p>
            <a:r>
              <a:rPr lang="en-US" dirty="0">
                <a:solidFill>
                  <a:schemeClr val="bg1"/>
                </a:solidFill>
              </a:rPr>
              <a:t>St. Michael’s Golden-Domed Monastery of Kyiv</a:t>
            </a:r>
          </a:p>
        </p:txBody>
      </p:sp>
    </p:spTree>
    <p:extLst>
      <p:ext uri="{BB962C8B-B14F-4D97-AF65-F5344CB8AC3E}">
        <p14:creationId xmlns:p14="http://schemas.microsoft.com/office/powerpoint/2010/main" val="1520921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426</Words>
  <Application>Microsoft Macintosh PowerPoint</Application>
  <PresentationFormat>Widescreen</PresentationFormat>
  <Paragraphs>26</Paragraphs>
  <Slides>11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Cinzel Decorative</vt:lpstr>
      <vt:lpstr>Office Theme</vt:lpstr>
      <vt:lpstr>We Pray for Peace in Ukraine and in Our World</vt:lpstr>
      <vt:lpstr>Dona Nobis Pacem</vt:lpstr>
      <vt:lpstr>Prayer by Pope Francis: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Me a Channel of Your Peace</vt:lpstr>
    </vt:vector>
  </TitlesOfParts>
  <Company>Pro Sanctity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Pray for Peace in Ukraine and in Our World</dc:title>
  <dc:creator>Joan Patten</dc:creator>
  <cp:lastModifiedBy>Nicole Mele</cp:lastModifiedBy>
  <cp:revision>12</cp:revision>
  <cp:lastPrinted>2022-03-23T17:48:30Z</cp:lastPrinted>
  <dcterms:created xsi:type="dcterms:W3CDTF">2022-03-17T17:09:26Z</dcterms:created>
  <dcterms:modified xsi:type="dcterms:W3CDTF">2022-03-29T15:31:22Z</dcterms:modified>
</cp:coreProperties>
</file>